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36" r:id="rId2"/>
    <p:sldId id="293" r:id="rId3"/>
    <p:sldId id="258" r:id="rId4"/>
    <p:sldId id="337" r:id="rId5"/>
    <p:sldId id="294" r:id="rId6"/>
    <p:sldId id="321" r:id="rId7"/>
    <p:sldId id="322" r:id="rId8"/>
    <p:sldId id="259" r:id="rId9"/>
    <p:sldId id="296" r:id="rId10"/>
    <p:sldId id="323" r:id="rId11"/>
    <p:sldId id="326" r:id="rId12"/>
    <p:sldId id="324" r:id="rId13"/>
    <p:sldId id="327" r:id="rId14"/>
    <p:sldId id="325" r:id="rId15"/>
    <p:sldId id="338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297" r:id="rId25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28"/>
    </p:embeddedFont>
    <p:embeddedFont>
      <p:font typeface="맑은 고딕" panose="020B0503020000020004" pitchFamily="34" charset="-127"/>
      <p:regular r:id="rId29"/>
      <p:bold r:id="rId30"/>
    </p:embeddedFont>
    <p:embeddedFont>
      <p:font typeface="Arial Rounded MT Bold" panose="020F0704030504030204" pitchFamily="3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ambria" panose="02040503050406030204" pitchFamily="18" charset="0"/>
      <p:regular r:id="rId38"/>
      <p:bold r:id="rId39"/>
      <p:italic r:id="rId40"/>
      <p:boldItalic r:id="rId41"/>
    </p:embeddedFont>
    <p:embeddedFont>
      <p:font typeface="Georgia" panose="02040502050405020303" pitchFamily="18" charset="0"/>
      <p:regular r:id="rId42"/>
      <p:bold r:id="rId43"/>
      <p:italic r:id="rId44"/>
      <p:boldItalic r:id="rId45"/>
    </p:embeddedFont>
    <p:embeddedFont>
      <p:font typeface="Palatino Linotype" panose="02040502050505030304" pitchFamily="18" charset="0"/>
      <p:regular r:id="rId46"/>
      <p:bold r:id="rId47"/>
      <p:italic r:id="rId48"/>
      <p:boldItalic r:id="rId49"/>
    </p:embeddedFont>
    <p:embeddedFont>
      <p:font typeface="Verdana" panose="020B0604030504040204" pitchFamily="34" charset="0"/>
      <p:regular r:id="rId50"/>
      <p:bold r:id="rId51"/>
      <p:italic r:id="rId52"/>
      <p:boldItalic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7850"/>
    <a:srgbClr val="B9E1C9"/>
    <a:srgbClr val="50B478"/>
    <a:srgbClr val="EEDB70"/>
    <a:srgbClr val="FEEBB9"/>
    <a:srgbClr val="DD76A5"/>
    <a:srgbClr val="FFEFEF"/>
    <a:srgbClr val="FFD1D1"/>
    <a:srgbClr val="8B5D44"/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5806" autoAdjust="0"/>
  </p:normalViewPr>
  <p:slideViewPr>
    <p:cSldViewPr>
      <p:cViewPr varScale="1">
        <p:scale>
          <a:sx n="98" d="100"/>
          <a:sy n="98" d="100"/>
        </p:scale>
        <p:origin x="128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3101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2022-03-04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60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076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95536" y="522231"/>
            <a:ext cx="8568952" cy="8185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2022-03-04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2022-03-04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11480" y="1283618"/>
            <a:ext cx="8275321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411480" y="116632"/>
            <a:ext cx="8264976" cy="7920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340861" cy="4881686"/>
          </a:xfrm>
        </p:spPr>
        <p:txBody>
          <a:bodyPr>
            <a:normAutofit/>
          </a:bodyPr>
          <a:lstStyle>
            <a:lvl1pPr algn="l">
              <a:buNone/>
              <a:defRPr sz="1600" b="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b="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b="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b="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b="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90344"/>
            <a:ext cx="834086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347850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2022-03-04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-29935" y="5085184"/>
            <a:ext cx="9173935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222222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289942-097E-485D-8DD8-292BF642A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A195883-2A94-4C30-B318-28663BEA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3F655569-6D85-47D7-A4AF-2FDF1A0B2149}"/>
              </a:ext>
            </a:extLst>
          </p:cNvPr>
          <p:cNvSpPr txBox="1"/>
          <p:nvPr/>
        </p:nvSpPr>
        <p:spPr>
          <a:xfrm>
            <a:off x="614363" y="388143"/>
            <a:ext cx="8315325" cy="2103438"/>
          </a:xfrm>
          <a:prstGeom prst="rect">
            <a:avLst/>
          </a:prstGeom>
        </p:spPr>
        <p:txBody>
          <a:bodyPr lIns="0" tIns="12700" rIns="0" bIns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100"/>
              </a:spcBef>
              <a:defRPr/>
            </a:pP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RNS Institute of Technology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spcBef>
                <a:spcPts val="50"/>
              </a:spcBef>
              <a:defRPr/>
            </a:pPr>
            <a:r>
              <a:rPr lang="en-US" b="1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(AICTE </a:t>
            </a:r>
            <a:r>
              <a:rPr lang="en-US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Approved, </a:t>
            </a:r>
            <a:r>
              <a:rPr lang="en-US" b="1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VTU </a:t>
            </a:r>
            <a:r>
              <a:rPr lang="en-US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Affiliated and </a:t>
            </a:r>
            <a:r>
              <a:rPr lang="en-US" b="1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NAAC ‘A’ </a:t>
            </a:r>
            <a:r>
              <a:rPr lang="en-US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Accredited)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spcBef>
                <a:spcPts val="588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Department of Information Science and Engineering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spcBef>
                <a:spcPts val="588"/>
              </a:spcBef>
              <a:defRPr/>
            </a:pPr>
            <a:r>
              <a:rPr lang="en-US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Accredited </a:t>
            </a:r>
            <a:r>
              <a:rPr lang="en-US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by </a:t>
            </a:r>
            <a:r>
              <a:rPr lang="en-US" b="1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NBA </a:t>
            </a:r>
            <a:r>
              <a:rPr lang="en-US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for the </a:t>
            </a:r>
            <a:r>
              <a:rPr lang="en-US" i="1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Academic Years 2018-19, 2019-20 and 2020-21</a:t>
            </a:r>
            <a:r>
              <a:rPr lang="en-US" dirty="0">
                <a:solidFill>
                  <a:srgbClr val="001F5F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ctr" eaLnBrk="1" hangingPunct="1">
              <a:spcBef>
                <a:spcPts val="588"/>
              </a:spcBef>
              <a:defRPr/>
            </a:pPr>
            <a:endParaRPr lang="en-US" sz="400" dirty="0">
              <a:solidFill>
                <a:srgbClr val="001F5F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b="1" dirty="0">
                <a:solidFill>
                  <a:srgbClr val="C00000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Data structures Laboratory-18CSL38 </a:t>
            </a:r>
            <a:endParaRPr lang="en-US" sz="2200" b="1" dirty="0">
              <a:solidFill>
                <a:srgbClr val="C00000"/>
              </a:solidFill>
              <a:effectLst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3C893A0F-9C6C-490A-82C1-991EB1578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2568"/>
            <a:ext cx="1225550" cy="123507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08951BE-43FB-4721-8328-3B91364594CC}"/>
              </a:ext>
            </a:extLst>
          </p:cNvPr>
          <p:cNvSpPr>
            <a:spLocks noGrp="1"/>
          </p:cNvSpPr>
          <p:nvPr/>
        </p:nvSpPr>
        <p:spPr bwMode="auto">
          <a:xfrm>
            <a:off x="8358188" y="6447631"/>
            <a:ext cx="231775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0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ts val="1238"/>
              </a:lnSpc>
              <a:spcBef>
                <a:spcPct val="0"/>
              </a:spcBef>
              <a:buClrTx/>
              <a:buSzTx/>
              <a:buFontTx/>
              <a:buNone/>
            </a:pPr>
            <a:fld id="{8C4D38BB-E276-4135-BFB5-8C57EDA76F9E}" type="slidenum">
              <a:rPr lang="en-US" altLang="en-US" sz="1000">
                <a:latin typeface="Arial" panose="020B0604020202020204" pitchFamily="34" charset="0"/>
              </a:rPr>
              <a:pPr>
                <a:lnSpc>
                  <a:spcPts val="1238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000">
              <a:latin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90A4343-C89B-4291-84D9-C81A82CD88D2}"/>
              </a:ext>
            </a:extLst>
          </p:cNvPr>
          <p:cNvSpPr txBox="1">
            <a:spLocks/>
          </p:cNvSpPr>
          <p:nvPr/>
        </p:nvSpPr>
        <p:spPr bwMode="auto">
          <a:xfrm>
            <a:off x="571472" y="3232940"/>
            <a:ext cx="8388424" cy="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18288" bIns="0" anchor="b"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IN" sz="3200" b="1" dirty="0"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Arial Rounded MT Bold" pitchFamily="34" charset="0"/>
                <a:ea typeface="+mj-ea"/>
                <a:cs typeface="Aharoni" pitchFamily="2" charset="-79"/>
              </a:rPr>
              <a:t>TRAIN TICKET RESERVATION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45CE26-4DEC-4B43-8B7D-DFDC3A7A3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4804568"/>
            <a:ext cx="3714750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Staff in Charge:</a:t>
            </a:r>
            <a:r>
              <a:rPr lang="en-US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 Suresh L</a:t>
            </a:r>
            <a:endParaRPr lang="en-US" altLang="en-US" sz="1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Designation</a:t>
            </a:r>
            <a:r>
              <a:rPr lang="en-US" alt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 of Department</a:t>
            </a:r>
            <a:endParaRPr lang="en-US" altLang="en-US" sz="1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337433-C1D2-498F-8650-D246E36EF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040" y="4541484"/>
            <a:ext cx="4211960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Carried out by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rgbClr val="B54A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solidFill>
                  <a:srgbClr val="B54A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AYUSH KUMAR SINGH(1RN20IS031)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rgbClr val="B54A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AYUSH RAJ(1RN20IS032)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rgbClr val="B54A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AYUSH RAJ(1RN20IS033)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rgbClr val="B54A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BK BINDIYA(1RN20I</a:t>
            </a:r>
            <a:r>
              <a:rPr lang="en-US" altLang="en-US" b="1" dirty="0">
                <a:solidFill>
                  <a:srgbClr val="B54A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S034)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rgbClr val="B54A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BHAWNA JAIN(1RN20IS035)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727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547112-885B-4998-91DC-FBA02A6E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1268760"/>
            <a:ext cx="8275321" cy="4881686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955497-3B9C-4150-B60B-A44F8F692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5" y="394242"/>
            <a:ext cx="8264976" cy="792088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AA58E05-E3D7-4E32-A118-6CA03C174744}"/>
              </a:ext>
            </a:extLst>
          </p:cNvPr>
          <p:cNvSpPr txBox="1"/>
          <p:nvPr/>
        </p:nvSpPr>
        <p:spPr>
          <a:xfrm>
            <a:off x="251520" y="632806"/>
            <a:ext cx="47250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u="heavy" spc="17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FUNCTION</a:t>
            </a:r>
            <a:r>
              <a:rPr sz="1900" u="heavy" spc="2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4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FOR</a:t>
            </a:r>
            <a:r>
              <a:rPr sz="1900" u="heavy" spc="2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6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RESERVING</a:t>
            </a:r>
            <a:r>
              <a:rPr sz="1900" u="heavy" spc="2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9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THE</a:t>
            </a:r>
            <a:r>
              <a:rPr sz="1900" u="heavy" spc="2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5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SEAT</a:t>
            </a:r>
            <a:r>
              <a:rPr sz="1900" spc="155" dirty="0">
                <a:latin typeface="Cambria"/>
                <a:cs typeface="Cambria"/>
              </a:rPr>
              <a:t>:</a:t>
            </a:r>
            <a:endParaRPr sz="1900" dirty="0">
              <a:latin typeface="Cambria"/>
              <a:cs typeface="Cambr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AB488-FAFE-43EA-95AA-65B668CB8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44824"/>
            <a:ext cx="6142252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4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5E9886-904A-491D-B711-508F792A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996952"/>
            <a:ext cx="6149873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28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81F578-6EC0-4F78-866C-D8E3F5E6C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08" y="332656"/>
            <a:ext cx="8336984" cy="792088"/>
          </a:xfrm>
        </p:spPr>
        <p:txBody>
          <a:bodyPr>
            <a:normAutofit fontScale="90000"/>
          </a:bodyPr>
          <a:lstStyle/>
          <a:p>
            <a:r>
              <a:rPr lang="en-US" sz="2800" u="heavy" spc="17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FUNCTION</a:t>
            </a:r>
            <a:r>
              <a:rPr lang="en-US" sz="2800" u="heavy" spc="2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lang="en-US" sz="2800" u="heavy" spc="14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FOR</a:t>
            </a:r>
            <a:r>
              <a:rPr lang="en-US" sz="2800" u="heavy" spc="3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lang="en-US" sz="2800" u="heavy" spc="17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CANCELLING</a:t>
            </a:r>
            <a:r>
              <a:rPr lang="en-US" sz="2800" u="heavy" spc="3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lang="en-US" sz="2800" u="heavy" spc="19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THE</a:t>
            </a:r>
            <a:r>
              <a:rPr lang="en-US" sz="2800" u="heavy" spc="2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lang="en-US" sz="2800" u="heavy" spc="15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RESERVED SEAT:</a:t>
            </a:r>
            <a:br>
              <a:rPr lang="en-US" sz="2800" dirty="0">
                <a:latin typeface="Cambria"/>
                <a:cs typeface="Cambria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CFFB29-EEBD-4ADC-BC21-E61A85052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163" y="1484870"/>
            <a:ext cx="8275637" cy="448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89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1FF34C-361D-40E6-B9B3-F2086B3F7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F6B579-1D83-4130-A6E3-309AFB53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B60AB85-60F7-4FF6-BE73-04D2B83892C9}"/>
              </a:ext>
            </a:extLst>
          </p:cNvPr>
          <p:cNvSpPr txBox="1"/>
          <p:nvPr/>
        </p:nvSpPr>
        <p:spPr>
          <a:xfrm>
            <a:off x="251520" y="252591"/>
            <a:ext cx="7659466" cy="73417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spcBef>
                <a:spcPts val="565"/>
              </a:spcBef>
            </a:pPr>
            <a:r>
              <a:rPr sz="1900" u="heavy" spc="17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FUNCTION</a:t>
            </a:r>
            <a:r>
              <a:rPr sz="1900" u="heavy" spc="2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4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FOR</a:t>
            </a:r>
            <a:r>
              <a:rPr sz="1900" u="heavy" spc="2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7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DISPLAYING</a:t>
            </a:r>
            <a:r>
              <a:rPr sz="1900" u="heavy" spc="2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9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THE</a:t>
            </a:r>
            <a:r>
              <a:rPr sz="1900" u="heavy" spc="2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7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PASSENGERS</a:t>
            </a:r>
            <a:r>
              <a:rPr lang="en-IN" sz="1900" u="heavy" spc="17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lang="en-IN" sz="1900" u="heavy" spc="16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DETAILS:</a:t>
            </a:r>
            <a:endParaRPr lang="en-IN" sz="19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endParaRPr sz="1900" dirty="0">
              <a:latin typeface="Cambria"/>
              <a:cs typeface="Cambr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6D433-F2E6-4E33-8E8B-A7719DC10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6934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81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7CAAF4-2766-40D4-9931-8B22C6335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C47083-53BB-4126-8214-2C65AF666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94A1CF4F-7E5D-496B-BFCB-D39FB1D366DC}"/>
              </a:ext>
            </a:extLst>
          </p:cNvPr>
          <p:cNvSpPr txBox="1"/>
          <p:nvPr/>
        </p:nvSpPr>
        <p:spPr>
          <a:xfrm>
            <a:off x="230663" y="297313"/>
            <a:ext cx="9597224" cy="364843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900" u="heavy" spc="17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FUNCTION</a:t>
            </a:r>
            <a:r>
              <a:rPr sz="1900" u="heavy" spc="2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4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FOR</a:t>
            </a:r>
            <a:r>
              <a:rPr sz="1900" u="heavy" spc="2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7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DISPLAYING</a:t>
            </a:r>
            <a:r>
              <a:rPr sz="1900" u="heavy" spc="2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9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THE</a:t>
            </a:r>
            <a:r>
              <a:rPr sz="1900" u="heavy" spc="2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5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SEAT</a:t>
            </a:r>
            <a:r>
              <a:rPr lang="en-IN" sz="1900" u="heavy" spc="20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MATRIX</a:t>
            </a:r>
            <a:r>
              <a:rPr lang="en-IN" sz="1900" u="heavy" spc="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lang="en-IN" sz="1900" u="heavy" spc="14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OF</a:t>
            </a:r>
            <a:r>
              <a:rPr lang="en-IN" sz="1900" u="heavy" spc="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lang="en-IN" sz="1900" u="heavy" spc="16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TRAIN:</a:t>
            </a:r>
            <a:endParaRPr sz="1900" dirty="0">
              <a:latin typeface="Cambria"/>
              <a:cs typeface="Cambr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F626A-4C56-48D7-80AD-1AE4AE146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00808"/>
            <a:ext cx="6828112" cy="477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68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981CEC-1A47-4276-981F-5063413E7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1283618"/>
            <a:ext cx="8275321" cy="4233614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E8A9A4-1D9A-4D40-BD58-2C89F2B1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/>
              <a:t>MAIN FUNCTION: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3D74B-319A-439B-AAAE-251F6128C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53776"/>
            <a:ext cx="8553008" cy="3950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B0EC42-E89E-462A-9BC0-82BAC82C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5404224"/>
            <a:ext cx="8553007" cy="150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32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910313-F98C-4A92-96F6-66ED540E7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4704"/>
            <a:ext cx="8275321" cy="4881686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82530E-D764-4C35-9FCC-9345D70D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02664"/>
            <a:ext cx="7904936" cy="1312484"/>
          </a:xfrm>
        </p:spPr>
        <p:txBody>
          <a:bodyPr>
            <a:normAutofit/>
          </a:bodyPr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1CEDF3F-5B2B-417D-8D6E-C513553E371E}"/>
              </a:ext>
            </a:extLst>
          </p:cNvPr>
          <p:cNvSpPr txBox="1"/>
          <p:nvPr/>
        </p:nvSpPr>
        <p:spPr>
          <a:xfrm>
            <a:off x="251520" y="118034"/>
            <a:ext cx="1666571" cy="9643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u="heavy" spc="16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OUTPUT:</a:t>
            </a:r>
            <a:endParaRPr lang="en-IN" sz="1900" u="heavy" spc="160" dirty="0">
              <a:uFill>
                <a:solidFill>
                  <a:srgbClr val="000000"/>
                </a:solidFill>
              </a:uFill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700" dirty="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u="heavy" spc="16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MAIN</a:t>
            </a:r>
            <a:r>
              <a:rPr sz="1500" u="heavy" spc="-4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500" u="heavy" spc="16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MENU:</a:t>
            </a:r>
            <a:endParaRPr sz="1500" dirty="0">
              <a:latin typeface="Cambria"/>
              <a:cs typeface="Cambria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4E4093D-FA78-401B-8673-DD03EC38B68E}"/>
              </a:ext>
            </a:extLst>
          </p:cNvPr>
          <p:cNvSpPr txBox="1"/>
          <p:nvPr/>
        </p:nvSpPr>
        <p:spPr>
          <a:xfrm>
            <a:off x="107504" y="3671935"/>
            <a:ext cx="31635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u="heavy" spc="16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RESERVING</a:t>
            </a:r>
            <a:r>
              <a:rPr sz="1900" u="heavy" spc="-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3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A</a:t>
            </a:r>
            <a:r>
              <a:rPr sz="1900" u="heavy" spc="-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5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SEAT:</a:t>
            </a:r>
            <a:endParaRPr sz="1900" dirty="0">
              <a:latin typeface="Cambria"/>
              <a:cs typeface="Cambri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405D85-5CC1-41EF-90B9-4AADF80EE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1123715"/>
            <a:ext cx="7104125" cy="2548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23036C-520C-489F-8547-11470A27D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49" y="3988547"/>
            <a:ext cx="7102455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25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39A912-9C64-451E-BA4F-5861FA162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28D39A-F16A-40A4-A192-0277F201F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0C89E3E-65B4-4434-8471-50A69A18E8AA}"/>
              </a:ext>
            </a:extLst>
          </p:cNvPr>
          <p:cNvSpPr txBox="1"/>
          <p:nvPr/>
        </p:nvSpPr>
        <p:spPr>
          <a:xfrm>
            <a:off x="467544" y="512676"/>
            <a:ext cx="397382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u="heavy" spc="17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DISPLAYING</a:t>
            </a:r>
            <a:r>
              <a:rPr sz="1900" u="heavy" spc="1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9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THE</a:t>
            </a:r>
            <a:r>
              <a:rPr sz="1900" u="heavy" spc="1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5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SEAT</a:t>
            </a:r>
            <a:r>
              <a:rPr sz="1900" u="heavy" spc="1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9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MATRIX:</a:t>
            </a:r>
            <a:endParaRPr sz="1900" dirty="0">
              <a:latin typeface="Cambria"/>
              <a:cs typeface="Cambria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833714CD-E6F6-49D9-9C63-4FC51714994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616" y="1628800"/>
            <a:ext cx="5734050" cy="481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3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7C7AB0-056C-4C1C-B826-7248131C4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0EBD1D-83CD-4CD2-94AF-6E3340BE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endParaRPr lang="en-IN" dirty="0"/>
          </a:p>
        </p:txBody>
      </p:sp>
      <p:pic>
        <p:nvPicPr>
          <p:cNvPr id="4" name="object 6">
            <a:extLst>
              <a:ext uri="{FF2B5EF4-FFF2-40B4-BE49-F238E27FC236}">
                <a16:creationId xmlns:a16="http://schemas.microsoft.com/office/drawing/2014/main" id="{6D6BA353-42F0-4F41-9150-6C9393B56DB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624" y="2243137"/>
            <a:ext cx="5734050" cy="2371725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91227453-4A86-42E8-AF2E-917FE664DA59}"/>
              </a:ext>
            </a:extLst>
          </p:cNvPr>
          <p:cNvSpPr txBox="1"/>
          <p:nvPr/>
        </p:nvSpPr>
        <p:spPr>
          <a:xfrm>
            <a:off x="251520" y="469725"/>
            <a:ext cx="471678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u="heavy" spc="17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DISPLAYING</a:t>
            </a:r>
            <a:r>
              <a:rPr sz="1900" u="heavy" spc="1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9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THE</a:t>
            </a:r>
            <a:r>
              <a:rPr sz="1900" u="heavy" spc="1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7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PASSENGER</a:t>
            </a:r>
            <a:r>
              <a:rPr sz="1900" u="heavy" spc="1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5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DETAIL:</a:t>
            </a:r>
            <a:endParaRPr sz="19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197140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DD0D10-D0C3-4AE3-BB5E-848E29958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3FE33B-C22A-486E-89F8-99F82EDB9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260A0-8BD0-4951-A1D9-DBCA911DDB8F}"/>
              </a:ext>
            </a:extLst>
          </p:cNvPr>
          <p:cNvSpPr txBox="1"/>
          <p:nvPr/>
        </p:nvSpPr>
        <p:spPr>
          <a:xfrm>
            <a:off x="0" y="505859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800" u="heavy" spc="17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CANCELLING</a:t>
            </a:r>
            <a:r>
              <a:rPr lang="en-IN" sz="1800" u="heavy" spc="1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lang="en-IN" sz="1800" u="heavy" spc="19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THE</a:t>
            </a:r>
            <a:r>
              <a:rPr lang="en-IN" sz="1800" u="heavy" spc="2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lang="en-IN" sz="1800" u="heavy" spc="15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RESERVED</a:t>
            </a:r>
            <a:r>
              <a:rPr lang="en-IN" sz="1800" u="heavy" spc="2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lang="en-IN" sz="1800" u="heavy" spc="15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SEAT:</a:t>
            </a:r>
            <a:endParaRPr lang="en-IN" sz="1800" dirty="0">
              <a:latin typeface="Cambria"/>
              <a:cs typeface="Cambria"/>
            </a:endParaRP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F32BBEBA-2516-4C8D-9D70-1F7D2C032244}"/>
              </a:ext>
            </a:extLst>
          </p:cNvPr>
          <p:cNvGrpSpPr/>
          <p:nvPr/>
        </p:nvGrpSpPr>
        <p:grpSpPr>
          <a:xfrm>
            <a:off x="899592" y="1988840"/>
            <a:ext cx="5753100" cy="4991118"/>
            <a:chOff x="914400" y="4462983"/>
            <a:chExt cx="5753100" cy="4452620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0CFCB386-3126-4A80-A6A4-55669A7C51A6}"/>
                </a:ext>
              </a:extLst>
            </p:cNvPr>
            <p:cNvSpPr/>
            <p:nvPr/>
          </p:nvSpPr>
          <p:spPr>
            <a:xfrm>
              <a:off x="914400" y="4462995"/>
              <a:ext cx="5731510" cy="4452620"/>
            </a:xfrm>
            <a:custGeom>
              <a:avLst/>
              <a:gdLst/>
              <a:ahLst/>
              <a:cxnLst/>
              <a:rect l="l" t="t" r="r" b="b"/>
              <a:pathLst>
                <a:path w="5731509" h="4452620">
                  <a:moveTo>
                    <a:pt x="5731192" y="0"/>
                  </a:moveTo>
                  <a:lnTo>
                    <a:pt x="0" y="0"/>
                  </a:lnTo>
                  <a:lnTo>
                    <a:pt x="0" y="1787766"/>
                  </a:lnTo>
                  <a:lnTo>
                    <a:pt x="0" y="1797291"/>
                  </a:lnTo>
                  <a:lnTo>
                    <a:pt x="0" y="4452099"/>
                  </a:lnTo>
                  <a:lnTo>
                    <a:pt x="5731192" y="4452099"/>
                  </a:lnTo>
                  <a:lnTo>
                    <a:pt x="5731192" y="1787766"/>
                  </a:lnTo>
                  <a:lnTo>
                    <a:pt x="5731192" y="0"/>
                  </a:lnTo>
                  <a:close/>
                </a:path>
              </a:pathLst>
            </a:custGeom>
            <a:solidFill>
              <a:srgbClr val="ECEB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2B9F2B10-1AD5-4326-9757-7FFC87DBAF0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450" y="4482033"/>
              <a:ext cx="5734050" cy="1657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4965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07504" y="1052736"/>
            <a:ext cx="11377264" cy="981664"/>
          </a:xfrm>
        </p:spPr>
        <p:txBody>
          <a:bodyPr/>
          <a:lstStyle/>
          <a:p>
            <a:r>
              <a:rPr lang="en-IN" altLang="ko-KR" b="1" dirty="0">
                <a:solidFill>
                  <a:schemeClr val="accent2"/>
                </a:solidFill>
              </a:rPr>
              <a:t>TRAIN   TICKET</a:t>
            </a:r>
            <a:br>
              <a:rPr lang="en-IN" altLang="ko-KR" b="1" dirty="0"/>
            </a:br>
            <a:r>
              <a:rPr lang="en-IN" altLang="ko-KR" b="1" dirty="0">
                <a:solidFill>
                  <a:schemeClr val="accent2"/>
                </a:solidFill>
              </a:rPr>
              <a:t>RESERVATION</a:t>
            </a:r>
            <a:br>
              <a:rPr lang="en-IN" altLang="ko-KR" b="1" dirty="0"/>
            </a:br>
            <a:r>
              <a:rPr lang="en-IN" altLang="ko-KR" b="1" dirty="0">
                <a:solidFill>
                  <a:schemeClr val="accent2"/>
                </a:solidFill>
              </a:rPr>
              <a:t>SYSTEM</a:t>
            </a:r>
            <a:br>
              <a:rPr lang="en-IN" altLang="ko-KR" b="1" dirty="0"/>
            </a:br>
            <a:endParaRPr lang="ko-KR" altLang="en-US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3D5B5DF-C0AF-4117-942D-E34AFC255254}"/>
              </a:ext>
            </a:extLst>
          </p:cNvPr>
          <p:cNvSpPr/>
          <p:nvPr/>
        </p:nvSpPr>
        <p:spPr>
          <a:xfrm>
            <a:off x="2987825" y="730567"/>
            <a:ext cx="5112567" cy="5396865"/>
          </a:xfrm>
          <a:custGeom>
            <a:avLst/>
            <a:gdLst/>
            <a:ahLst/>
            <a:cxnLst/>
            <a:rect l="l" t="t" r="r" b="b"/>
            <a:pathLst>
              <a:path w="5731509" h="5396865">
                <a:moveTo>
                  <a:pt x="5731192" y="0"/>
                </a:moveTo>
                <a:lnTo>
                  <a:pt x="0" y="0"/>
                </a:lnTo>
                <a:lnTo>
                  <a:pt x="0" y="474484"/>
                </a:lnTo>
                <a:lnTo>
                  <a:pt x="0" y="483997"/>
                </a:lnTo>
                <a:lnTo>
                  <a:pt x="0" y="5396344"/>
                </a:lnTo>
                <a:lnTo>
                  <a:pt x="5731192" y="5396344"/>
                </a:lnTo>
                <a:lnTo>
                  <a:pt x="5731192" y="474484"/>
                </a:lnTo>
                <a:lnTo>
                  <a:pt x="5731192" y="0"/>
                </a:lnTo>
                <a:close/>
              </a:path>
            </a:pathLst>
          </a:custGeom>
          <a:solidFill>
            <a:srgbClr val="ECEB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63AD3A5-70E8-46E9-9E95-8BEF20EAE223}"/>
              </a:ext>
            </a:extLst>
          </p:cNvPr>
          <p:cNvSpPr txBox="1">
            <a:spLocks/>
          </p:cNvSpPr>
          <p:nvPr/>
        </p:nvSpPr>
        <p:spPr>
          <a:xfrm>
            <a:off x="3779912" y="119312"/>
            <a:ext cx="302118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50" dirty="0">
                <a:latin typeface="Times New Roman"/>
                <a:cs typeface="Times New Roman"/>
              </a:rPr>
              <a:t> </a:t>
            </a:r>
            <a:r>
              <a:rPr lang="en-IN" dirty="0"/>
              <a:t>ALGORITHM: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380B9D8-DE16-4327-8EBE-9623F557DAFB}"/>
              </a:ext>
            </a:extLst>
          </p:cNvPr>
          <p:cNvSpPr txBox="1"/>
          <p:nvPr/>
        </p:nvSpPr>
        <p:spPr>
          <a:xfrm>
            <a:off x="2987825" y="1412776"/>
            <a:ext cx="4968552" cy="47507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7405" algn="l"/>
              </a:tabLst>
            </a:pPr>
            <a:r>
              <a:rPr sz="1500" dirty="0">
                <a:solidFill>
                  <a:srgbClr val="081C32"/>
                </a:solidFill>
                <a:latin typeface="Arial MT"/>
                <a:cs typeface="Arial MT"/>
              </a:rPr>
              <a:t>Step 1:	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Start.</a:t>
            </a:r>
            <a:endParaRPr sz="16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 dirty="0">
              <a:latin typeface="Arial MT"/>
              <a:cs typeface="Arial MT"/>
            </a:endParaRPr>
          </a:p>
          <a:p>
            <a:pPr marL="12700" marR="5080">
              <a:lnSpc>
                <a:spcPct val="110200"/>
              </a:lnSpc>
              <a:tabLst>
                <a:tab pos="827405" algn="l"/>
              </a:tabLst>
            </a:pPr>
            <a:r>
              <a:rPr sz="1500" dirty="0">
                <a:solidFill>
                  <a:srgbClr val="081C32"/>
                </a:solidFill>
                <a:latin typeface="Arial MT"/>
                <a:cs typeface="Arial MT"/>
              </a:rPr>
              <a:t>Step 2:	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Declare</a:t>
            </a:r>
            <a:r>
              <a:rPr sz="1650" spc="-1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Passenger</a:t>
            </a:r>
            <a:r>
              <a:rPr sz="1650" spc="-1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details</a:t>
            </a:r>
            <a:r>
              <a:rPr sz="1650" spc="-1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such</a:t>
            </a:r>
            <a:r>
              <a:rPr sz="1650" spc="-1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as</a:t>
            </a:r>
            <a:r>
              <a:rPr sz="1650" spc="-1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name,</a:t>
            </a:r>
            <a:endParaRPr lang="en-IN" sz="1650" dirty="0">
              <a:solidFill>
                <a:srgbClr val="081C32"/>
              </a:solidFill>
              <a:latin typeface="Arial MT"/>
              <a:cs typeface="Arial MT"/>
            </a:endParaRPr>
          </a:p>
          <a:p>
            <a:pPr marL="12700" marR="5080">
              <a:lnSpc>
                <a:spcPct val="110200"/>
              </a:lnSpc>
              <a:tabLst>
                <a:tab pos="827405" algn="l"/>
              </a:tabLst>
            </a:pPr>
            <a:r>
              <a:rPr sz="1650" spc="-1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gender</a:t>
            </a:r>
            <a:r>
              <a:rPr sz="1650" spc="-1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, </a:t>
            </a:r>
            <a:r>
              <a:rPr sz="1650" spc="-44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age</a:t>
            </a:r>
            <a:r>
              <a:rPr lang="en-IN" sz="165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,</a:t>
            </a:r>
            <a:r>
              <a:rPr lang="en-IN" sz="165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phone</a:t>
            </a:r>
            <a:r>
              <a:rPr sz="1650" spc="-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no.,</a:t>
            </a:r>
            <a:r>
              <a:rPr sz="1650" spc="-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source</a:t>
            </a:r>
            <a:r>
              <a:rPr sz="1650" spc="-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station and</a:t>
            </a:r>
            <a:r>
              <a:rPr sz="1650" spc="-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lang="en-IN" sz="1650" spc="-5" dirty="0">
                <a:solidFill>
                  <a:srgbClr val="081C32"/>
                </a:solidFill>
                <a:latin typeface="Arial MT"/>
                <a:cs typeface="Arial MT"/>
              </a:rPr>
              <a:t>          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destination</a:t>
            </a:r>
            <a:r>
              <a:rPr lang="en-IN" sz="1650" dirty="0">
                <a:latin typeface="Arial MT"/>
                <a:cs typeface="Arial MT"/>
              </a:rPr>
              <a:t> 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station.</a:t>
            </a:r>
            <a:endParaRPr sz="16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827405" algn="l"/>
              </a:tabLst>
            </a:pPr>
            <a:r>
              <a:rPr sz="1500" dirty="0">
                <a:solidFill>
                  <a:srgbClr val="081C32"/>
                </a:solidFill>
                <a:latin typeface="Arial MT"/>
                <a:cs typeface="Arial MT"/>
              </a:rPr>
              <a:t>Step 3:	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Input</a:t>
            </a:r>
            <a:r>
              <a:rPr sz="1650" spc="-1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user</a:t>
            </a:r>
            <a:r>
              <a:rPr sz="1650" spc="-1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details,</a:t>
            </a:r>
            <a:r>
              <a:rPr sz="1650" spc="-1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check</a:t>
            </a:r>
            <a:r>
              <a:rPr sz="1650" spc="-1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for</a:t>
            </a:r>
            <a:r>
              <a:rPr sz="1650" spc="-1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invalid</a:t>
            </a:r>
            <a:r>
              <a:rPr sz="1650" spc="-1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input.</a:t>
            </a:r>
            <a:endParaRPr sz="16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 dirty="0">
              <a:latin typeface="Arial MT"/>
              <a:cs typeface="Arial MT"/>
            </a:endParaRPr>
          </a:p>
          <a:p>
            <a:pPr marL="12700" marR="971550">
              <a:lnSpc>
                <a:spcPct val="110200"/>
              </a:lnSpc>
            </a:pP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Step</a:t>
            </a:r>
            <a:r>
              <a:rPr sz="1650" spc="-1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4:</a:t>
            </a:r>
            <a:r>
              <a:rPr sz="1650" spc="44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Display</a:t>
            </a:r>
            <a:r>
              <a:rPr sz="1650" spc="-1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ticket</a:t>
            </a:r>
            <a:r>
              <a:rPr sz="1650" spc="-1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formed</a:t>
            </a:r>
            <a:r>
              <a:rPr sz="1650" spc="-1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by</a:t>
            </a:r>
            <a:r>
              <a:rPr sz="1650" spc="-1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using</a:t>
            </a:r>
            <a:r>
              <a:rPr sz="1650" spc="-1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the</a:t>
            </a:r>
            <a:r>
              <a:rPr sz="1650" spc="-1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above </a:t>
            </a:r>
            <a:r>
              <a:rPr sz="1650" spc="-44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Informations</a:t>
            </a:r>
            <a:r>
              <a:rPr sz="1650" spc="-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and</a:t>
            </a:r>
            <a:r>
              <a:rPr sz="1650" spc="-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Print</a:t>
            </a:r>
            <a:r>
              <a:rPr sz="1650" spc="-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ticket</a:t>
            </a:r>
            <a:r>
              <a:rPr sz="1650" spc="-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Details.</a:t>
            </a:r>
            <a:endParaRPr sz="16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 dirty="0">
              <a:latin typeface="Arial MT"/>
              <a:cs typeface="Arial MT"/>
            </a:endParaRPr>
          </a:p>
          <a:p>
            <a:pPr marL="65405">
              <a:lnSpc>
                <a:spcPct val="100000"/>
              </a:lnSpc>
            </a:pPr>
            <a:r>
              <a:rPr sz="1500" dirty="0">
                <a:solidFill>
                  <a:srgbClr val="081C32"/>
                </a:solidFill>
                <a:latin typeface="Arial MT"/>
                <a:cs typeface="Arial MT"/>
              </a:rPr>
              <a:t>Step</a:t>
            </a:r>
            <a:r>
              <a:rPr sz="1500" spc="-1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081C32"/>
                </a:solidFill>
                <a:latin typeface="Arial MT"/>
                <a:cs typeface="Arial MT"/>
              </a:rPr>
              <a:t>5:</a:t>
            </a:r>
            <a:r>
              <a:rPr sz="1500" spc="40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Store</a:t>
            </a:r>
            <a:r>
              <a:rPr sz="1650" spc="-1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in</a:t>
            </a:r>
            <a:r>
              <a:rPr sz="1650" spc="-1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Information</a:t>
            </a:r>
            <a:r>
              <a:rPr sz="1650" spc="-1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&amp;</a:t>
            </a:r>
            <a:r>
              <a:rPr sz="1650" spc="-1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Return</a:t>
            </a:r>
            <a:r>
              <a:rPr sz="1650" spc="-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to</a:t>
            </a:r>
            <a:r>
              <a:rPr sz="1650" spc="-1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main</a:t>
            </a:r>
            <a:r>
              <a:rPr sz="1650" spc="-1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menu.</a:t>
            </a:r>
            <a:endParaRPr sz="16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 dirty="0">
              <a:latin typeface="Arial MT"/>
              <a:cs typeface="Arial MT"/>
            </a:endParaRPr>
          </a:p>
          <a:p>
            <a:pPr marL="12700" marR="494665">
              <a:lnSpc>
                <a:spcPct val="110200"/>
              </a:lnSpc>
              <a:tabLst>
                <a:tab pos="885825" algn="l"/>
              </a:tabLst>
            </a:pPr>
            <a:r>
              <a:rPr sz="1500" dirty="0">
                <a:solidFill>
                  <a:srgbClr val="081C32"/>
                </a:solidFill>
                <a:latin typeface="Arial MT"/>
                <a:cs typeface="Arial MT"/>
              </a:rPr>
              <a:t>Step 6:	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Print</a:t>
            </a:r>
            <a:r>
              <a:rPr sz="1650" spc="-1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the</a:t>
            </a:r>
            <a:r>
              <a:rPr sz="1650" spc="-1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choices</a:t>
            </a:r>
            <a:r>
              <a:rPr sz="1650" spc="-1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i.e.</a:t>
            </a:r>
            <a:r>
              <a:rPr sz="1650" spc="-1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reserve</a:t>
            </a:r>
            <a:r>
              <a:rPr sz="1650" spc="-1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a</a:t>
            </a:r>
            <a:r>
              <a:rPr sz="1650" spc="-1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ticket</a:t>
            </a:r>
            <a:r>
              <a:rPr sz="1650" spc="-1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,</a:t>
            </a:r>
            <a:r>
              <a:rPr sz="1650" spc="-1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cancel </a:t>
            </a:r>
            <a:r>
              <a:rPr sz="1650" spc="-44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Reservation</a:t>
            </a:r>
            <a:r>
              <a:rPr sz="1650" spc="-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, exit.</a:t>
            </a:r>
            <a:endParaRPr sz="16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081C32"/>
                </a:solidFill>
                <a:latin typeface="Arial MT"/>
                <a:cs typeface="Arial MT"/>
              </a:rPr>
              <a:t>Step</a:t>
            </a:r>
            <a:r>
              <a:rPr sz="1500" spc="-25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081C32"/>
                </a:solidFill>
                <a:latin typeface="Arial MT"/>
                <a:cs typeface="Arial MT"/>
              </a:rPr>
              <a:t>7:</a:t>
            </a:r>
            <a:r>
              <a:rPr sz="1500" spc="370" dirty="0">
                <a:solidFill>
                  <a:srgbClr val="081C32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081C32"/>
                </a:solidFill>
                <a:latin typeface="Arial MT"/>
                <a:cs typeface="Arial MT"/>
              </a:rPr>
              <a:t>End</a:t>
            </a:r>
            <a:endParaRPr sz="165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202883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86EADF0-79E0-4DCE-932F-DE6BEC98CE25}"/>
              </a:ext>
            </a:extLst>
          </p:cNvPr>
          <p:cNvSpPr txBox="1"/>
          <p:nvPr/>
        </p:nvSpPr>
        <p:spPr>
          <a:xfrm>
            <a:off x="3027282" y="476672"/>
            <a:ext cx="212078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heavy" spc="15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FLOW</a:t>
            </a:r>
            <a:r>
              <a:rPr sz="2000" u="heavy" spc="-2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2000" u="heavy" spc="18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CHART:</a:t>
            </a:r>
            <a:endParaRPr sz="2000" dirty="0">
              <a:latin typeface="Cambria"/>
              <a:cs typeface="Cambria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60DC233D-2725-41E6-A7CC-BE0F11498AA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5118" y="1256415"/>
            <a:ext cx="5125273" cy="50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87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E18D9DE-5ADC-4D1A-81FA-AE9107130BEF}"/>
              </a:ext>
            </a:extLst>
          </p:cNvPr>
          <p:cNvSpPr txBox="1">
            <a:spLocks/>
          </p:cNvSpPr>
          <p:nvPr/>
        </p:nvSpPr>
        <p:spPr>
          <a:xfrm>
            <a:off x="252767" y="-27384"/>
            <a:ext cx="706550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FURTHER</a:t>
            </a:r>
            <a:r>
              <a:rPr lang="en-IN" spc="-90" dirty="0"/>
              <a:t> </a:t>
            </a:r>
            <a:r>
              <a:rPr lang="en-IN" dirty="0"/>
              <a:t>ENHANCEMENTS: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CABB269-6137-4494-8973-B68760602E90}"/>
              </a:ext>
            </a:extLst>
          </p:cNvPr>
          <p:cNvSpPr txBox="1">
            <a:spLocks/>
          </p:cNvSpPr>
          <p:nvPr/>
        </p:nvSpPr>
        <p:spPr>
          <a:xfrm>
            <a:off x="971600" y="2996952"/>
            <a:ext cx="5627843" cy="5371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645" indent="-228600">
              <a:lnSpc>
                <a:spcPct val="100000"/>
              </a:lnSpc>
              <a:spcBef>
                <a:spcPts val="100"/>
              </a:spcBef>
              <a:buSzPct val="105555"/>
              <a:buFont typeface="Verdana"/>
              <a:buAutoNum type="arabicPeriod"/>
              <a:tabLst>
                <a:tab pos="334645" algn="l"/>
              </a:tabLst>
            </a:pPr>
            <a:r>
              <a:rPr lang="en-US" spc="120" dirty="0"/>
              <a:t>Records</a:t>
            </a:r>
            <a:r>
              <a:rPr lang="en-US" spc="25" dirty="0"/>
              <a:t> </a:t>
            </a:r>
            <a:r>
              <a:rPr lang="en-US" spc="155" dirty="0"/>
              <a:t>of</a:t>
            </a:r>
            <a:r>
              <a:rPr lang="en-US" spc="30" dirty="0"/>
              <a:t> </a:t>
            </a:r>
            <a:r>
              <a:rPr lang="en-US" spc="125" dirty="0"/>
              <a:t>client</a:t>
            </a:r>
            <a:r>
              <a:rPr lang="en-US" spc="25" dirty="0"/>
              <a:t> </a:t>
            </a:r>
            <a:r>
              <a:rPr lang="en-US" spc="114" dirty="0"/>
              <a:t>activities</a:t>
            </a:r>
            <a:r>
              <a:rPr lang="en-US" spc="30" dirty="0"/>
              <a:t> </a:t>
            </a:r>
            <a:r>
              <a:rPr lang="en-US" spc="150" dirty="0"/>
              <a:t>can</a:t>
            </a:r>
            <a:r>
              <a:rPr lang="en-US" spc="30" dirty="0"/>
              <a:t> </a:t>
            </a:r>
            <a:r>
              <a:rPr lang="en-US" spc="100" dirty="0"/>
              <a:t>be</a:t>
            </a:r>
            <a:r>
              <a:rPr lang="en-US" spc="25" dirty="0"/>
              <a:t> </a:t>
            </a:r>
            <a:r>
              <a:rPr lang="en-US" spc="140" dirty="0"/>
              <a:t>maintained.</a:t>
            </a:r>
          </a:p>
          <a:p>
            <a:pPr marL="93345">
              <a:lnSpc>
                <a:spcPct val="100000"/>
              </a:lnSpc>
              <a:spcBef>
                <a:spcPts val="20"/>
              </a:spcBef>
              <a:buFont typeface="Verdana"/>
              <a:buAutoNum type="arabicPeriod"/>
            </a:pPr>
            <a:endParaRPr lang="en-US" sz="2600" dirty="0"/>
          </a:p>
          <a:p>
            <a:pPr marL="334645" indent="-228600">
              <a:lnSpc>
                <a:spcPct val="100000"/>
              </a:lnSpc>
              <a:buSzPct val="105555"/>
              <a:buFont typeface="Verdana"/>
              <a:buAutoNum type="arabicPeriod"/>
              <a:tabLst>
                <a:tab pos="334645" algn="l"/>
              </a:tabLst>
            </a:pPr>
            <a:r>
              <a:rPr lang="en-US" spc="165" dirty="0"/>
              <a:t>In</a:t>
            </a:r>
            <a:r>
              <a:rPr lang="en-US" spc="30" dirty="0"/>
              <a:t> </a:t>
            </a:r>
            <a:r>
              <a:rPr lang="en-US" spc="120" dirty="0"/>
              <a:t>Future</a:t>
            </a:r>
            <a:r>
              <a:rPr lang="en-US" spc="30" dirty="0"/>
              <a:t> </a:t>
            </a:r>
            <a:r>
              <a:rPr lang="en-US" spc="114" dirty="0"/>
              <a:t>there</a:t>
            </a:r>
            <a:r>
              <a:rPr lang="en-US" spc="30" dirty="0"/>
              <a:t> </a:t>
            </a:r>
            <a:r>
              <a:rPr lang="en-US" spc="105" dirty="0"/>
              <a:t>will</a:t>
            </a:r>
            <a:r>
              <a:rPr lang="en-US" spc="30" dirty="0"/>
              <a:t> </a:t>
            </a:r>
            <a:r>
              <a:rPr lang="en-US" spc="100" dirty="0"/>
              <a:t>be</a:t>
            </a:r>
            <a:r>
              <a:rPr lang="en-US" spc="35" dirty="0"/>
              <a:t> </a:t>
            </a:r>
            <a:r>
              <a:rPr lang="en-US" spc="130" dirty="0"/>
              <a:t>a</a:t>
            </a:r>
            <a:r>
              <a:rPr lang="en-US" spc="30" dirty="0"/>
              <a:t> </a:t>
            </a:r>
            <a:r>
              <a:rPr lang="en-US" spc="155" dirty="0"/>
              <a:t>Multi</a:t>
            </a:r>
            <a:r>
              <a:rPr lang="en-US" spc="30" dirty="0"/>
              <a:t> </a:t>
            </a:r>
            <a:r>
              <a:rPr lang="en-US" spc="145" dirty="0"/>
              <a:t>login</a:t>
            </a:r>
            <a:r>
              <a:rPr lang="en-US" spc="30" dirty="0"/>
              <a:t> </a:t>
            </a:r>
            <a:r>
              <a:rPr lang="en-US" spc="145" dirty="0"/>
              <a:t>system.</a:t>
            </a:r>
          </a:p>
          <a:p>
            <a:pPr marL="93345">
              <a:lnSpc>
                <a:spcPct val="100000"/>
              </a:lnSpc>
              <a:spcBef>
                <a:spcPts val="20"/>
              </a:spcBef>
              <a:buFont typeface="Verdana"/>
              <a:buAutoNum type="arabicPeriod"/>
            </a:pPr>
            <a:endParaRPr lang="en-US" sz="2200" dirty="0"/>
          </a:p>
          <a:p>
            <a:pPr marL="334645" marR="887094" indent="-228600">
              <a:lnSpc>
                <a:spcPct val="120500"/>
              </a:lnSpc>
              <a:buSzPct val="105555"/>
              <a:buFont typeface="Verdana"/>
              <a:buAutoNum type="arabicPeriod"/>
              <a:tabLst>
                <a:tab pos="334645" algn="l"/>
              </a:tabLst>
            </a:pPr>
            <a:r>
              <a:rPr lang="en-US" spc="130" dirty="0"/>
              <a:t>Extra</a:t>
            </a:r>
            <a:r>
              <a:rPr lang="en-US" spc="20" dirty="0"/>
              <a:t> </a:t>
            </a:r>
            <a:r>
              <a:rPr lang="en-US" spc="145" dirty="0"/>
              <a:t>and</a:t>
            </a:r>
            <a:r>
              <a:rPr lang="en-US" spc="25" dirty="0"/>
              <a:t> </a:t>
            </a:r>
            <a:r>
              <a:rPr lang="en-US" spc="114" dirty="0"/>
              <a:t>user</a:t>
            </a:r>
            <a:r>
              <a:rPr lang="en-US" spc="20" dirty="0"/>
              <a:t> </a:t>
            </a:r>
            <a:r>
              <a:rPr lang="en-US" spc="150" dirty="0"/>
              <a:t>deﬁned</a:t>
            </a:r>
            <a:r>
              <a:rPr lang="en-US" spc="25" dirty="0"/>
              <a:t> </a:t>
            </a:r>
            <a:r>
              <a:rPr lang="en-US" spc="114" dirty="0"/>
              <a:t>security</a:t>
            </a:r>
            <a:r>
              <a:rPr lang="en-US" spc="25" dirty="0"/>
              <a:t> </a:t>
            </a:r>
            <a:r>
              <a:rPr lang="en-US" spc="150" dirty="0"/>
              <a:t>can</a:t>
            </a:r>
            <a:r>
              <a:rPr lang="en-US" spc="20" dirty="0"/>
              <a:t> </a:t>
            </a:r>
            <a:r>
              <a:rPr lang="en-US" spc="100" dirty="0"/>
              <a:t>be </a:t>
            </a:r>
            <a:r>
              <a:rPr lang="en-US" spc="-385" dirty="0"/>
              <a:t> </a:t>
            </a:r>
            <a:r>
              <a:rPr lang="en-US" spc="135" dirty="0"/>
              <a:t>employed.</a:t>
            </a:r>
          </a:p>
          <a:p>
            <a:pPr marL="93345">
              <a:lnSpc>
                <a:spcPct val="100000"/>
              </a:lnSpc>
              <a:spcBef>
                <a:spcPts val="55"/>
              </a:spcBef>
              <a:buFont typeface="Verdana"/>
              <a:buAutoNum type="arabicPeriod"/>
            </a:pPr>
            <a:endParaRPr lang="en-US" sz="2150" dirty="0"/>
          </a:p>
          <a:p>
            <a:pPr marL="334645" marR="139700" indent="-228600">
              <a:lnSpc>
                <a:spcPct val="120500"/>
              </a:lnSpc>
              <a:buSzPct val="105555"/>
              <a:buFont typeface="Verdana"/>
              <a:buAutoNum type="arabicPeriod"/>
              <a:tabLst>
                <a:tab pos="334645" algn="l"/>
              </a:tabLst>
            </a:pPr>
            <a:r>
              <a:rPr lang="en-US" spc="135" dirty="0"/>
              <a:t>Another</a:t>
            </a:r>
            <a:r>
              <a:rPr lang="en-US" spc="20" dirty="0"/>
              <a:t> </a:t>
            </a:r>
            <a:r>
              <a:rPr lang="en-US" spc="160" dirty="0"/>
              <a:t>Enhancement</a:t>
            </a:r>
            <a:r>
              <a:rPr lang="en-US" spc="25" dirty="0"/>
              <a:t> </a:t>
            </a:r>
            <a:r>
              <a:rPr lang="en-US" spc="125" dirty="0"/>
              <a:t>would</a:t>
            </a:r>
            <a:r>
              <a:rPr lang="en-US" spc="25" dirty="0"/>
              <a:t> </a:t>
            </a:r>
            <a:r>
              <a:rPr lang="en-US" spc="100" dirty="0"/>
              <a:t>be</a:t>
            </a:r>
            <a:r>
              <a:rPr lang="en-US" spc="25" dirty="0"/>
              <a:t> </a:t>
            </a:r>
            <a:r>
              <a:rPr lang="en-US" spc="130" dirty="0"/>
              <a:t>to</a:t>
            </a:r>
            <a:r>
              <a:rPr lang="en-US" spc="25" dirty="0"/>
              <a:t> </a:t>
            </a:r>
            <a:r>
              <a:rPr lang="en-US" spc="120" dirty="0"/>
              <a:t>add</a:t>
            </a:r>
            <a:r>
              <a:rPr lang="en-US" spc="25" dirty="0"/>
              <a:t> </a:t>
            </a:r>
            <a:r>
              <a:rPr lang="en-US" spc="150" dirty="0"/>
              <a:t>more </a:t>
            </a:r>
            <a:r>
              <a:rPr lang="en-US" spc="-385" dirty="0"/>
              <a:t> </a:t>
            </a:r>
            <a:r>
              <a:rPr lang="en-US" spc="145" dirty="0"/>
              <a:t>modules </a:t>
            </a:r>
            <a:r>
              <a:rPr lang="en-US" spc="130" dirty="0"/>
              <a:t>to </a:t>
            </a:r>
            <a:r>
              <a:rPr lang="en-US" spc="110" dirty="0"/>
              <a:t>cover </a:t>
            </a:r>
            <a:r>
              <a:rPr lang="en-US" spc="114" dirty="0"/>
              <a:t>all </a:t>
            </a:r>
            <a:r>
              <a:rPr lang="en-US" spc="150" dirty="0"/>
              <a:t>information </a:t>
            </a:r>
            <a:r>
              <a:rPr lang="en-US" spc="160" dirty="0"/>
              <a:t>off </a:t>
            </a:r>
            <a:r>
              <a:rPr lang="en-US" spc="135" dirty="0"/>
              <a:t>the </a:t>
            </a:r>
            <a:r>
              <a:rPr lang="en-US" spc="140" dirty="0"/>
              <a:t> </a:t>
            </a:r>
            <a:r>
              <a:rPr lang="en-US" spc="150" dirty="0"/>
              <a:t>System.</a:t>
            </a:r>
          </a:p>
        </p:txBody>
      </p:sp>
    </p:spTree>
    <p:extLst>
      <p:ext uri="{BB962C8B-B14F-4D97-AF65-F5344CB8AC3E}">
        <p14:creationId xmlns:p14="http://schemas.microsoft.com/office/powerpoint/2010/main" val="573084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35E1D09-849D-4867-903C-82F4F8D7CD70}"/>
              </a:ext>
            </a:extLst>
          </p:cNvPr>
          <p:cNvSpPr txBox="1"/>
          <p:nvPr/>
        </p:nvSpPr>
        <p:spPr>
          <a:xfrm>
            <a:off x="4067944" y="836712"/>
            <a:ext cx="208823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heavy" spc="17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CONCLUSION:</a:t>
            </a:r>
            <a:endParaRPr sz="2000" dirty="0">
              <a:latin typeface="Cambria"/>
              <a:cs typeface="Cambria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0A040A22-25DB-40A3-9D48-0FC99F28717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9831" y="2020279"/>
            <a:ext cx="4800363" cy="303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85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F5D44B5B-DC04-4839-9279-25487779BA9D}"/>
              </a:ext>
            </a:extLst>
          </p:cNvPr>
          <p:cNvSpPr txBox="1"/>
          <p:nvPr/>
        </p:nvSpPr>
        <p:spPr>
          <a:xfrm>
            <a:off x="251520" y="-5825"/>
            <a:ext cx="8568952" cy="69474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IN" sz="3600" spc="49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			CONTENTS:</a:t>
            </a:r>
            <a:endParaRPr lang="en-IN" sz="2100" spc="49" dirty="0">
              <a:uFill>
                <a:solidFill>
                  <a:srgbClr val="000000"/>
                </a:solidFill>
              </a:uFill>
              <a:latin typeface="Cambria"/>
              <a:cs typeface="Cambria"/>
            </a:endParaRPr>
          </a:p>
          <a:p>
            <a:pPr marL="9525">
              <a:spcBef>
                <a:spcPts val="75"/>
              </a:spcBef>
            </a:pPr>
            <a:endParaRPr lang="en-IN" sz="2100" u="heavy" spc="49" dirty="0">
              <a:uFill>
                <a:solidFill>
                  <a:srgbClr val="000000"/>
                </a:solidFill>
              </a:uFill>
              <a:latin typeface="Cambria"/>
              <a:cs typeface="Cambria"/>
            </a:endParaRPr>
          </a:p>
          <a:p>
            <a:pPr marL="9525">
              <a:spcBef>
                <a:spcPts val="75"/>
              </a:spcBef>
            </a:pPr>
            <a:endParaRPr lang="en-IN" sz="2100" u="heavy" spc="49" dirty="0">
              <a:uFill>
                <a:solidFill>
                  <a:srgbClr val="000000"/>
                </a:solidFill>
              </a:uFill>
              <a:latin typeface="Cambria"/>
              <a:cs typeface="Cambria"/>
            </a:endParaRPr>
          </a:p>
          <a:p>
            <a:pPr marL="9525">
              <a:spcBef>
                <a:spcPts val="75"/>
              </a:spcBef>
            </a:pPr>
            <a:endParaRPr lang="en-IN" sz="2100" u="heavy" spc="49" dirty="0">
              <a:uFill>
                <a:solidFill>
                  <a:srgbClr val="000000"/>
                </a:solidFill>
              </a:uFill>
              <a:latin typeface="Cambria"/>
              <a:cs typeface="Cambria"/>
            </a:endParaRPr>
          </a:p>
          <a:p>
            <a:pPr marL="9525">
              <a:spcBef>
                <a:spcPts val="75"/>
              </a:spcBef>
            </a:pPr>
            <a:endParaRPr lang="en-IN" sz="2100" u="heavy" spc="49" dirty="0">
              <a:uFill>
                <a:solidFill>
                  <a:srgbClr val="000000"/>
                </a:solidFill>
              </a:uFill>
              <a:latin typeface="Cambria"/>
              <a:cs typeface="Cambria"/>
            </a:endParaRPr>
          </a:p>
          <a:p>
            <a:pPr marL="9525">
              <a:spcBef>
                <a:spcPts val="75"/>
              </a:spcBef>
            </a:pPr>
            <a:endParaRPr lang="en-IN" sz="2100" u="heavy" spc="49" dirty="0">
              <a:uFill>
                <a:solidFill>
                  <a:srgbClr val="000000"/>
                </a:solidFill>
              </a:uFill>
              <a:latin typeface="Cambria"/>
              <a:cs typeface="Cambria"/>
            </a:endParaRPr>
          </a:p>
          <a:p>
            <a:pPr marL="9525">
              <a:spcBef>
                <a:spcPts val="75"/>
              </a:spcBef>
            </a:pPr>
            <a:endParaRPr lang="en-IN" sz="2100" u="heavy" spc="49" dirty="0">
              <a:uFill>
                <a:solidFill>
                  <a:srgbClr val="000000"/>
                </a:solidFill>
              </a:uFill>
              <a:latin typeface="Cambria"/>
              <a:cs typeface="Cambria"/>
            </a:endParaRPr>
          </a:p>
          <a:p>
            <a:pPr marL="9525">
              <a:spcBef>
                <a:spcPts val="75"/>
              </a:spcBef>
            </a:pPr>
            <a:endParaRPr lang="en-IN" sz="2100" u="heavy" spc="49" dirty="0">
              <a:uFill>
                <a:solidFill>
                  <a:srgbClr val="000000"/>
                </a:solidFill>
              </a:uFill>
              <a:latin typeface="Cambria"/>
              <a:cs typeface="Cambria"/>
            </a:endParaRPr>
          </a:p>
          <a:p>
            <a:pPr marL="9525">
              <a:spcBef>
                <a:spcPts val="75"/>
              </a:spcBef>
            </a:pPr>
            <a:endParaRPr lang="en-IN" sz="2100" u="heavy" spc="49" dirty="0">
              <a:uFill>
                <a:solidFill>
                  <a:srgbClr val="000000"/>
                </a:solidFill>
              </a:uFill>
              <a:latin typeface="Cambria"/>
              <a:cs typeface="Cambria"/>
            </a:endParaRPr>
          </a:p>
          <a:p>
            <a:pPr marL="9525">
              <a:spcBef>
                <a:spcPts val="75"/>
              </a:spcBef>
            </a:pPr>
            <a:endParaRPr lang="en-IN" sz="2100" u="heavy" spc="49" dirty="0">
              <a:uFill>
                <a:solidFill>
                  <a:srgbClr val="000000"/>
                </a:solidFill>
              </a:uFill>
              <a:latin typeface="Cambria"/>
              <a:cs typeface="Cambria"/>
            </a:endParaRPr>
          </a:p>
          <a:p>
            <a:pPr marL="9525">
              <a:spcBef>
                <a:spcPts val="75"/>
              </a:spcBef>
            </a:pPr>
            <a:r>
              <a:rPr lang="en-IN" sz="2100" spc="49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-&gt;OBJECTIVES</a:t>
            </a:r>
          </a:p>
          <a:p>
            <a:pPr marL="9525">
              <a:spcBef>
                <a:spcPts val="75"/>
              </a:spcBef>
            </a:pPr>
            <a:r>
              <a:rPr lang="en-IN" sz="2100" spc="49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-&gt;THEORY</a:t>
            </a:r>
          </a:p>
          <a:p>
            <a:pPr marL="9525">
              <a:spcBef>
                <a:spcPts val="75"/>
              </a:spcBef>
            </a:pPr>
            <a:r>
              <a:rPr lang="en-IN" sz="2100" spc="49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-&gt;VISUAL REPRESENTATION OF PROJECT</a:t>
            </a:r>
          </a:p>
          <a:p>
            <a:pPr marL="9525">
              <a:spcBef>
                <a:spcPts val="75"/>
              </a:spcBef>
            </a:pPr>
            <a:r>
              <a:rPr lang="en-IN" sz="2100" spc="49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-&gt;ALGORITHM</a:t>
            </a:r>
          </a:p>
          <a:p>
            <a:pPr marL="9525">
              <a:spcBef>
                <a:spcPts val="75"/>
              </a:spcBef>
            </a:pPr>
            <a:r>
              <a:rPr lang="en-IN" sz="2100" spc="49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-&gt;FLOW CHART</a:t>
            </a:r>
          </a:p>
          <a:p>
            <a:pPr marL="9525">
              <a:spcBef>
                <a:spcPts val="75"/>
              </a:spcBef>
            </a:pPr>
            <a:r>
              <a:rPr lang="en-IN" sz="2100" spc="49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-&gt;FURTHER ENHANCEMENTS</a:t>
            </a:r>
          </a:p>
          <a:p>
            <a:pPr marL="9525">
              <a:spcBef>
                <a:spcPts val="75"/>
              </a:spcBef>
            </a:pPr>
            <a:r>
              <a:rPr lang="en-IN" sz="2100" spc="49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-&gt;CONCLUSIONS</a:t>
            </a:r>
          </a:p>
          <a:p>
            <a:pPr marL="9525">
              <a:spcBef>
                <a:spcPts val="75"/>
              </a:spcBef>
            </a:pPr>
            <a:endParaRPr lang="en-IN" sz="2100" spc="49" dirty="0">
              <a:uFill>
                <a:solidFill>
                  <a:srgbClr val="000000"/>
                </a:solidFill>
              </a:uFill>
              <a:latin typeface="Cambria"/>
              <a:cs typeface="Cambria"/>
            </a:endParaRPr>
          </a:p>
          <a:p>
            <a:pPr marL="9525">
              <a:spcBef>
                <a:spcPts val="75"/>
              </a:spcBef>
            </a:pPr>
            <a:endParaRPr lang="en-IN" sz="2100" u="heavy" spc="49" dirty="0">
              <a:uFill>
                <a:solidFill>
                  <a:srgbClr val="000000"/>
                </a:solidFill>
              </a:uFill>
              <a:latin typeface="Cambria"/>
              <a:cs typeface="Cambria"/>
            </a:endParaRPr>
          </a:p>
          <a:p>
            <a:pPr marL="9525">
              <a:spcBef>
                <a:spcPts val="75"/>
              </a:spcBef>
            </a:pPr>
            <a:endParaRPr sz="21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128422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59316-3CB5-41FF-A270-22D2FEF82DA8}"/>
              </a:ext>
            </a:extLst>
          </p:cNvPr>
          <p:cNvSpPr>
            <a:spLocks noGrp="1"/>
          </p:cNvSpPr>
          <p:nvPr/>
        </p:nvSpPr>
        <p:spPr>
          <a:xfrm>
            <a:off x="755576" y="-99392"/>
            <a:ext cx="7128792" cy="12241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7569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973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Language and concepts used:</a:t>
            </a:r>
            <a:br>
              <a:rPr lang="en-US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7B18C8-46E4-4EF4-96CF-7329B753722C}"/>
              </a:ext>
            </a:extLst>
          </p:cNvPr>
          <p:cNvSpPr>
            <a:spLocks noGrp="1"/>
          </p:cNvSpPr>
          <p:nvPr/>
        </p:nvSpPr>
        <p:spPr>
          <a:xfrm>
            <a:off x="611560" y="3068960"/>
            <a:ext cx="7992888" cy="38195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756940" rtl="0" eaLnBrk="1" latinLnBrk="0" hangingPunct="1">
              <a:lnSpc>
                <a:spcPct val="120000"/>
              </a:lnSpc>
              <a:spcBef>
                <a:spcPts val="828"/>
              </a:spcBef>
              <a:buSzPct val="125000"/>
              <a:buFont typeface="Arial" panose="020B0604020202020204" pitchFamily="34" charset="0"/>
              <a:buNone/>
              <a:defRPr sz="1656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78470" indent="0" algn="ctr" defTabSz="756940" rtl="0" eaLnBrk="1" latinLnBrk="0" hangingPunct="1">
              <a:lnSpc>
                <a:spcPct val="120000"/>
              </a:lnSpc>
              <a:spcBef>
                <a:spcPts val="414"/>
              </a:spcBef>
              <a:buSzPct val="125000"/>
              <a:buFont typeface="Arial" panose="020B0604020202020204" pitchFamily="34" charset="0"/>
              <a:buNone/>
              <a:defRPr sz="16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940" indent="0" algn="ctr" defTabSz="756940" rtl="0" eaLnBrk="1" latinLnBrk="0" hangingPunct="1">
              <a:lnSpc>
                <a:spcPct val="120000"/>
              </a:lnSpc>
              <a:spcBef>
                <a:spcPts val="414"/>
              </a:spcBef>
              <a:buSzPct val="125000"/>
              <a:buFont typeface="Arial" panose="020B0604020202020204" pitchFamily="34" charset="0"/>
              <a:buNone/>
              <a:defRPr sz="14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5410" indent="0" algn="ctr" defTabSz="756940" rtl="0" eaLnBrk="1" latinLnBrk="0" hangingPunct="1">
              <a:lnSpc>
                <a:spcPct val="120000"/>
              </a:lnSpc>
              <a:spcBef>
                <a:spcPts val="414"/>
              </a:spcBef>
              <a:buSzPct val="125000"/>
              <a:buFont typeface="Arial" panose="020B0604020202020204" pitchFamily="34" charset="0"/>
              <a:buNone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13881" indent="0" algn="ctr" defTabSz="756940" rtl="0" eaLnBrk="1" latinLnBrk="0" hangingPunct="1">
              <a:lnSpc>
                <a:spcPct val="120000"/>
              </a:lnSpc>
              <a:spcBef>
                <a:spcPts val="414"/>
              </a:spcBef>
              <a:buSzPct val="125000"/>
              <a:buFont typeface="Arial" panose="020B0604020202020204" pitchFamily="34" charset="0"/>
              <a:buNone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92351" indent="0" algn="ctr" defTabSz="756940" rtl="0" eaLnBrk="1" latinLnBrk="0" hangingPunct="1">
              <a:lnSpc>
                <a:spcPct val="120000"/>
              </a:lnSpc>
              <a:spcBef>
                <a:spcPts val="414"/>
              </a:spcBef>
              <a:buSzPct val="125000"/>
              <a:buFont typeface="Arial" panose="020B0604020202020204" pitchFamily="34" charset="0"/>
              <a:buNone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70821" indent="0" algn="ctr" defTabSz="756940" rtl="0" eaLnBrk="1" latinLnBrk="0" hangingPunct="1">
              <a:lnSpc>
                <a:spcPct val="120000"/>
              </a:lnSpc>
              <a:spcBef>
                <a:spcPts val="414"/>
              </a:spcBef>
              <a:buSzPct val="125000"/>
              <a:buFont typeface="Arial" panose="020B0604020202020204" pitchFamily="34" charset="0"/>
              <a:buNone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49291" indent="0" algn="ctr" defTabSz="756940" rtl="0" eaLnBrk="1" latinLnBrk="0" hangingPunct="1">
              <a:lnSpc>
                <a:spcPct val="120000"/>
              </a:lnSpc>
              <a:spcBef>
                <a:spcPts val="414"/>
              </a:spcBef>
              <a:buSzPct val="125000"/>
              <a:buFont typeface="Arial" panose="020B0604020202020204" pitchFamily="34" charset="0"/>
              <a:buNone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27761" indent="0" algn="ctr" defTabSz="756940" rtl="0" eaLnBrk="1" latinLnBrk="0" hangingPunct="1">
              <a:lnSpc>
                <a:spcPct val="120000"/>
              </a:lnSpc>
              <a:spcBef>
                <a:spcPts val="414"/>
              </a:spcBef>
              <a:buSzPct val="125000"/>
              <a:buFont typeface="Arial" panose="020B0604020202020204" pitchFamily="34" charset="0"/>
              <a:buNone/>
              <a:defRPr sz="132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language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c.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34" dirty="0">
                <a:solidFill>
                  <a:schemeClr val="tx1"/>
                </a:solidFill>
                <a:sym typeface="Wingdings" panose="05000000000000000000" pitchFamily="2" charset="2"/>
              </a:rPr>
              <a:t>Concepts 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Linked list – A Linked list is a collection of nodes or elements or data items.it is a linear data structure in which elements are not stored at contiguous memory locations.</a:t>
            </a:r>
          </a:p>
          <a:p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     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here the nodes are logically connected.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The elements in a linked list are linked using pointers.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2. Structure – it is a user defined data </a:t>
            </a:r>
            <a:r>
              <a:rPr lang="en-US" sz="2000" dirty="0" err="1">
                <a:solidFill>
                  <a:schemeClr val="tx1"/>
                </a:solidFill>
              </a:rPr>
              <a:t>type,used</a:t>
            </a:r>
            <a:r>
              <a:rPr lang="en-US" sz="2000" dirty="0">
                <a:solidFill>
                  <a:schemeClr val="tx1"/>
                </a:solidFill>
              </a:rPr>
              <a:t> to combine dissimilar data items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39017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0FB08F8-30FB-4B99-B4CC-8D560620F9CC}"/>
              </a:ext>
            </a:extLst>
          </p:cNvPr>
          <p:cNvSpPr txBox="1"/>
          <p:nvPr/>
        </p:nvSpPr>
        <p:spPr>
          <a:xfrm>
            <a:off x="3059832" y="1196752"/>
            <a:ext cx="6844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heavy" dirty="0">
                <a:solidFill>
                  <a:srgbClr val="CC4025"/>
                </a:solidFill>
                <a:uFill>
                  <a:solidFill>
                    <a:srgbClr val="CC4025"/>
                  </a:solidFill>
                </a:uFill>
              </a:rPr>
              <a:t>OBJECTIVES: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83F891-24AC-4F1C-BD82-8A3B2BF6B90E}"/>
              </a:ext>
            </a:extLst>
          </p:cNvPr>
          <p:cNvSpPr txBox="1"/>
          <p:nvPr/>
        </p:nvSpPr>
        <p:spPr>
          <a:xfrm>
            <a:off x="2987824" y="1681031"/>
            <a:ext cx="4752528" cy="4872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lang="en-US" sz="2400" dirty="0">
              <a:latin typeface="Cambria"/>
              <a:cs typeface="Cambria"/>
            </a:endParaRPr>
          </a:p>
          <a:p>
            <a:pPr marL="12700" marR="780415">
              <a:lnSpc>
                <a:spcPct val="120700"/>
              </a:lnSpc>
              <a:spcBef>
                <a:spcPts val="225"/>
              </a:spcBef>
              <a:buSzPct val="125000"/>
              <a:buAutoNum type="arabicPeriod"/>
              <a:tabLst>
                <a:tab pos="252095" algn="l"/>
              </a:tabLst>
            </a:pPr>
            <a:r>
              <a:rPr lang="en-US" sz="1800" spc="130" dirty="0">
                <a:latin typeface="Cambria"/>
                <a:cs typeface="Cambria"/>
              </a:rPr>
              <a:t>TO</a:t>
            </a:r>
            <a:r>
              <a:rPr lang="en-US" sz="1800" spc="15" dirty="0">
                <a:latin typeface="Cambria"/>
                <a:cs typeface="Cambria"/>
              </a:rPr>
              <a:t> </a:t>
            </a:r>
            <a:r>
              <a:rPr lang="en-US" sz="1800" spc="135" dirty="0">
                <a:latin typeface="Cambria"/>
                <a:cs typeface="Cambria"/>
              </a:rPr>
              <a:t>GIVE</a:t>
            </a:r>
            <a:r>
              <a:rPr lang="en-US" sz="1800" spc="15" dirty="0">
                <a:latin typeface="Cambria"/>
                <a:cs typeface="Cambria"/>
              </a:rPr>
              <a:t> </a:t>
            </a:r>
            <a:r>
              <a:rPr lang="en-US" sz="1800" spc="110" dirty="0">
                <a:latin typeface="Cambria"/>
                <a:cs typeface="Cambria"/>
              </a:rPr>
              <a:t>A</a:t>
            </a:r>
            <a:r>
              <a:rPr lang="en-US" sz="1800" spc="20" dirty="0">
                <a:latin typeface="Cambria"/>
                <a:cs typeface="Cambria"/>
              </a:rPr>
              <a:t> </a:t>
            </a:r>
            <a:r>
              <a:rPr lang="en-US" sz="1800" spc="140" dirty="0">
                <a:latin typeface="Cambria"/>
                <a:cs typeface="Cambria"/>
              </a:rPr>
              <a:t>STRUCTURAL</a:t>
            </a:r>
          </a:p>
          <a:p>
            <a:pPr marL="12700" marR="780415">
              <a:lnSpc>
                <a:spcPct val="120700"/>
              </a:lnSpc>
              <a:spcBef>
                <a:spcPts val="225"/>
              </a:spcBef>
              <a:buSzPct val="125000"/>
              <a:tabLst>
                <a:tab pos="252095" algn="l"/>
              </a:tabLst>
            </a:pPr>
            <a:r>
              <a:rPr lang="en-US" sz="1800" spc="15" dirty="0">
                <a:latin typeface="Cambria"/>
                <a:cs typeface="Cambria"/>
              </a:rPr>
              <a:t> </a:t>
            </a:r>
            <a:r>
              <a:rPr lang="en-US" sz="1800" spc="150" dirty="0">
                <a:latin typeface="Cambria"/>
                <a:cs typeface="Cambria"/>
              </a:rPr>
              <a:t>DESIGN</a:t>
            </a:r>
            <a:r>
              <a:rPr lang="en-US" sz="1800" spc="20" dirty="0">
                <a:latin typeface="Cambria"/>
                <a:cs typeface="Cambria"/>
              </a:rPr>
              <a:t> </a:t>
            </a:r>
            <a:r>
              <a:rPr lang="en-US" sz="1800" spc="130" dirty="0">
                <a:latin typeface="Cambria"/>
                <a:cs typeface="Cambria"/>
              </a:rPr>
              <a:t>TO</a:t>
            </a:r>
            <a:r>
              <a:rPr lang="en-US" sz="1800" spc="15" dirty="0">
                <a:latin typeface="Cambria"/>
                <a:cs typeface="Cambria"/>
              </a:rPr>
              <a:t> </a:t>
            </a:r>
            <a:r>
              <a:rPr lang="en-US" sz="1800" spc="120" dirty="0">
                <a:latin typeface="Cambria"/>
                <a:cs typeface="Cambria"/>
              </a:rPr>
              <a:t>RAILWAY </a:t>
            </a:r>
            <a:r>
              <a:rPr lang="en-US" sz="1800" spc="-335" dirty="0">
                <a:latin typeface="Cambria"/>
                <a:cs typeface="Cambria"/>
              </a:rPr>
              <a:t> </a:t>
            </a:r>
            <a:r>
              <a:rPr lang="en-US" sz="1800" spc="150" dirty="0">
                <a:latin typeface="Cambria"/>
                <a:cs typeface="Cambria"/>
              </a:rPr>
              <a:t>SYSTEM.</a:t>
            </a:r>
          </a:p>
          <a:p>
            <a:pPr marL="12700" marR="780415">
              <a:lnSpc>
                <a:spcPct val="120700"/>
              </a:lnSpc>
              <a:spcBef>
                <a:spcPts val="225"/>
              </a:spcBef>
              <a:buSzPct val="125000"/>
              <a:buAutoNum type="arabicPeriod"/>
              <a:tabLst>
                <a:tab pos="252095" algn="l"/>
              </a:tabLst>
            </a:pPr>
            <a:endParaRPr lang="en-US" sz="1800" dirty="0">
              <a:latin typeface="Cambria"/>
              <a:cs typeface="Cambria"/>
            </a:endParaRPr>
          </a:p>
          <a:p>
            <a:pPr marL="12700" marR="436880">
              <a:lnSpc>
                <a:spcPct val="120500"/>
              </a:lnSpc>
              <a:buAutoNum type="arabicPeriod"/>
              <a:tabLst>
                <a:tab pos="236220" algn="l"/>
              </a:tabLst>
            </a:pPr>
            <a:r>
              <a:rPr lang="en-US" sz="1800" spc="125" dirty="0">
                <a:latin typeface="Cambria"/>
                <a:cs typeface="Cambria"/>
              </a:rPr>
              <a:t>PROVIDES</a:t>
            </a:r>
            <a:r>
              <a:rPr lang="en-US" sz="1800" spc="20" dirty="0">
                <a:latin typeface="Cambria"/>
                <a:cs typeface="Cambria"/>
              </a:rPr>
              <a:t> </a:t>
            </a:r>
            <a:r>
              <a:rPr lang="en-US" sz="1800" spc="135" dirty="0">
                <a:latin typeface="Cambria"/>
                <a:cs typeface="Cambria"/>
              </a:rPr>
              <a:t>FUNCTIONALITY</a:t>
            </a:r>
            <a:r>
              <a:rPr lang="en-US" sz="1800" spc="25" dirty="0">
                <a:latin typeface="Cambria"/>
                <a:cs typeface="Cambria"/>
              </a:rPr>
              <a:t> </a:t>
            </a:r>
            <a:r>
              <a:rPr lang="en-US" sz="1800" spc="145" dirty="0">
                <a:latin typeface="Cambria"/>
                <a:cs typeface="Cambria"/>
              </a:rPr>
              <a:t>AND </a:t>
            </a:r>
            <a:r>
              <a:rPr lang="en-US" sz="1800" spc="25" dirty="0">
                <a:latin typeface="Cambria"/>
                <a:cs typeface="Cambria"/>
              </a:rPr>
              <a:t> </a:t>
            </a:r>
            <a:r>
              <a:rPr lang="en-US" sz="1800" spc="135" dirty="0">
                <a:latin typeface="Cambria"/>
                <a:cs typeface="Cambria"/>
              </a:rPr>
              <a:t>FLEXIBILITY</a:t>
            </a:r>
            <a:r>
              <a:rPr lang="en-US" sz="1800" spc="20" dirty="0">
                <a:latin typeface="Cambria"/>
                <a:cs typeface="Cambria"/>
              </a:rPr>
              <a:t> </a:t>
            </a:r>
            <a:r>
              <a:rPr lang="en-US" sz="1800" spc="130" dirty="0">
                <a:latin typeface="Cambria"/>
                <a:cs typeface="Cambria"/>
              </a:rPr>
              <a:t>TO </a:t>
            </a:r>
            <a:r>
              <a:rPr lang="en-US" sz="1800" spc="-335" dirty="0">
                <a:latin typeface="Cambria"/>
                <a:cs typeface="Cambria"/>
              </a:rPr>
              <a:t> </a:t>
            </a:r>
            <a:r>
              <a:rPr lang="en-US" sz="1800" spc="120" dirty="0">
                <a:latin typeface="Cambria"/>
                <a:cs typeface="Cambria"/>
              </a:rPr>
              <a:t>RAILWAY </a:t>
            </a:r>
            <a:r>
              <a:rPr lang="en-US" sz="1800" spc="160" dirty="0">
                <a:latin typeface="Cambria"/>
                <a:cs typeface="Cambria"/>
              </a:rPr>
              <a:t>SYSTEM  </a:t>
            </a:r>
            <a:r>
              <a:rPr lang="en-US" sz="1800" spc="165" dirty="0">
                <a:latin typeface="Cambria"/>
                <a:cs typeface="Cambria"/>
              </a:rPr>
              <a:t>SUCH </a:t>
            </a:r>
            <a:r>
              <a:rPr lang="en-US" sz="1800" spc="155" dirty="0">
                <a:latin typeface="Cambria"/>
                <a:cs typeface="Cambria"/>
              </a:rPr>
              <a:t>THAT </a:t>
            </a:r>
            <a:r>
              <a:rPr lang="en-US" sz="1800" spc="135" dirty="0">
                <a:latin typeface="Cambria"/>
                <a:cs typeface="Cambria"/>
              </a:rPr>
              <a:t>ONE </a:t>
            </a:r>
            <a:r>
              <a:rPr lang="en-US" sz="1800" spc="140" dirty="0">
                <a:latin typeface="Cambria"/>
                <a:cs typeface="Cambria"/>
              </a:rPr>
              <a:t>CAN </a:t>
            </a:r>
            <a:r>
              <a:rPr lang="en-US" sz="1800" spc="120" dirty="0">
                <a:latin typeface="Cambria"/>
                <a:cs typeface="Cambria"/>
              </a:rPr>
              <a:t>OPERATE </a:t>
            </a:r>
            <a:r>
              <a:rPr lang="en-US" sz="1800" spc="125" dirty="0">
                <a:latin typeface="Cambria"/>
                <a:cs typeface="Cambria"/>
              </a:rPr>
              <a:t> </a:t>
            </a:r>
            <a:endParaRPr lang="en-US" spc="125" dirty="0">
              <a:latin typeface="Cambria"/>
              <a:cs typeface="Cambria"/>
            </a:endParaRPr>
          </a:p>
          <a:p>
            <a:pPr marL="12700" marR="436880">
              <a:lnSpc>
                <a:spcPct val="120500"/>
              </a:lnSpc>
              <a:tabLst>
                <a:tab pos="236220" algn="l"/>
              </a:tabLst>
            </a:pPr>
            <a:r>
              <a:rPr lang="en-US" sz="1800" spc="155" dirty="0">
                <a:latin typeface="Cambria"/>
                <a:cs typeface="Cambria"/>
              </a:rPr>
              <a:t>THAT</a:t>
            </a:r>
            <a:r>
              <a:rPr lang="en-US" sz="1800" spc="20" dirty="0">
                <a:latin typeface="Cambria"/>
                <a:cs typeface="Cambria"/>
              </a:rPr>
              <a:t> </a:t>
            </a:r>
            <a:r>
              <a:rPr lang="en-US" sz="1800" spc="160" dirty="0">
                <a:latin typeface="Cambria"/>
                <a:cs typeface="Cambria"/>
              </a:rPr>
              <a:t>SYSTEM</a:t>
            </a:r>
            <a:r>
              <a:rPr lang="en-US" sz="1800" spc="25" dirty="0">
                <a:latin typeface="Cambria"/>
                <a:cs typeface="Cambria"/>
              </a:rPr>
              <a:t> </a:t>
            </a:r>
            <a:r>
              <a:rPr lang="en-US" sz="1800" spc="125" dirty="0">
                <a:latin typeface="Cambria"/>
                <a:cs typeface="Cambria"/>
              </a:rPr>
              <a:t>EASILY</a:t>
            </a:r>
            <a:r>
              <a:rPr lang="en-US" sz="1800" spc="20" dirty="0">
                <a:latin typeface="Cambria"/>
                <a:cs typeface="Cambria"/>
              </a:rPr>
              <a:t> </a:t>
            </a:r>
            <a:r>
              <a:rPr lang="en-US" sz="1800" spc="145" dirty="0">
                <a:latin typeface="Cambria"/>
                <a:cs typeface="Cambria"/>
              </a:rPr>
              <a:t>AND</a:t>
            </a:r>
          </a:p>
          <a:p>
            <a:pPr marL="12700" marR="436880">
              <a:lnSpc>
                <a:spcPct val="120500"/>
              </a:lnSpc>
              <a:tabLst>
                <a:tab pos="236220" algn="l"/>
              </a:tabLst>
            </a:pPr>
            <a:r>
              <a:rPr lang="en-US" sz="1800" spc="25" dirty="0">
                <a:latin typeface="Cambria"/>
                <a:cs typeface="Cambria"/>
              </a:rPr>
              <a:t> </a:t>
            </a:r>
            <a:r>
              <a:rPr lang="en-US" sz="1800" spc="130" dirty="0">
                <a:latin typeface="Cambria"/>
                <a:cs typeface="Cambria"/>
              </a:rPr>
              <a:t>EFFICIENTLY.</a:t>
            </a:r>
            <a:endParaRPr lang="en-US" sz="18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/>
            </a:pPr>
            <a:endParaRPr lang="en-US" sz="2400" dirty="0">
              <a:latin typeface="Cambria"/>
              <a:cs typeface="Cambria"/>
            </a:endParaRPr>
          </a:p>
          <a:p>
            <a:pPr marL="12700" marR="5080">
              <a:lnSpc>
                <a:spcPct val="120500"/>
              </a:lnSpc>
              <a:tabLst>
                <a:tab pos="228600" algn="l"/>
              </a:tabLst>
            </a:pPr>
            <a:r>
              <a:rPr lang="en-US" sz="1800" spc="135" dirty="0">
                <a:latin typeface="Cambria"/>
                <a:cs typeface="Cambria"/>
              </a:rPr>
              <a:t>3.ALL </a:t>
            </a:r>
            <a:r>
              <a:rPr lang="en-US" sz="1800" spc="165" dirty="0">
                <a:latin typeface="Cambria"/>
                <a:cs typeface="Cambria"/>
              </a:rPr>
              <a:t>THE </a:t>
            </a:r>
            <a:r>
              <a:rPr lang="en-US" sz="1800" spc="160" dirty="0">
                <a:latin typeface="Cambria"/>
                <a:cs typeface="Cambria"/>
              </a:rPr>
              <a:t>MANUAL </a:t>
            </a:r>
            <a:r>
              <a:rPr lang="en-US" sz="1800" spc="125" dirty="0">
                <a:latin typeface="Cambria"/>
                <a:cs typeface="Cambria"/>
              </a:rPr>
              <a:t>WORK </a:t>
            </a:r>
            <a:r>
              <a:rPr lang="en-US" sz="1800" spc="150" dirty="0">
                <a:latin typeface="Cambria"/>
                <a:cs typeface="Cambria"/>
              </a:rPr>
              <a:t>SHOULD </a:t>
            </a:r>
            <a:r>
              <a:rPr lang="en-US" sz="1800" spc="114" dirty="0">
                <a:latin typeface="Cambria"/>
                <a:cs typeface="Cambria"/>
              </a:rPr>
              <a:t>BE </a:t>
            </a:r>
            <a:r>
              <a:rPr lang="en-US" sz="1800" spc="130" dirty="0">
                <a:latin typeface="Cambria"/>
                <a:cs typeface="Cambria"/>
              </a:rPr>
              <a:t>CONVERTED </a:t>
            </a:r>
            <a:r>
              <a:rPr lang="en-US" sz="1800" spc="135" dirty="0">
                <a:latin typeface="Cambria"/>
                <a:cs typeface="Cambria"/>
              </a:rPr>
              <a:t> </a:t>
            </a:r>
            <a:r>
              <a:rPr lang="en-US" sz="1800" spc="140" dirty="0">
                <a:latin typeface="Cambria"/>
                <a:cs typeface="Cambria"/>
              </a:rPr>
              <a:t>INTO</a:t>
            </a:r>
            <a:r>
              <a:rPr lang="en-US" sz="1800" spc="25" dirty="0">
                <a:latin typeface="Cambria"/>
                <a:cs typeface="Cambria"/>
              </a:rPr>
              <a:t> </a:t>
            </a:r>
            <a:r>
              <a:rPr lang="en-US" sz="1800" spc="140" dirty="0">
                <a:latin typeface="Cambria"/>
                <a:cs typeface="Cambria"/>
              </a:rPr>
              <a:t>COMPUTERISED</a:t>
            </a:r>
            <a:r>
              <a:rPr lang="en-US" sz="1800" spc="30" dirty="0">
                <a:latin typeface="Cambria"/>
                <a:cs typeface="Cambria"/>
              </a:rPr>
              <a:t> </a:t>
            </a:r>
            <a:r>
              <a:rPr lang="en-US" sz="1800" spc="130" dirty="0">
                <a:latin typeface="Cambria"/>
                <a:cs typeface="Cambria"/>
              </a:rPr>
              <a:t>SO</a:t>
            </a:r>
            <a:r>
              <a:rPr lang="en-US" sz="1800" spc="30" dirty="0">
                <a:latin typeface="Cambria"/>
                <a:cs typeface="Cambria"/>
              </a:rPr>
              <a:t> </a:t>
            </a:r>
            <a:r>
              <a:rPr lang="en-US" sz="1800" spc="155" dirty="0">
                <a:latin typeface="Cambria"/>
                <a:cs typeface="Cambria"/>
              </a:rPr>
              <a:t>THAT</a:t>
            </a:r>
            <a:r>
              <a:rPr lang="en-US" sz="1800" spc="25" dirty="0">
                <a:latin typeface="Cambria"/>
                <a:cs typeface="Cambria"/>
              </a:rPr>
              <a:t> </a:t>
            </a:r>
            <a:r>
              <a:rPr lang="en-US" sz="1800" spc="165" dirty="0">
                <a:latin typeface="Cambria"/>
                <a:cs typeface="Cambria"/>
              </a:rPr>
              <a:t>THE</a:t>
            </a:r>
            <a:r>
              <a:rPr lang="en-US" sz="1800" spc="30" dirty="0">
                <a:latin typeface="Cambria"/>
                <a:cs typeface="Cambria"/>
              </a:rPr>
              <a:t> </a:t>
            </a:r>
            <a:r>
              <a:rPr lang="en-US" sz="1800" spc="125" dirty="0">
                <a:latin typeface="Cambria"/>
                <a:cs typeface="Cambria"/>
              </a:rPr>
              <a:t>LOAD</a:t>
            </a:r>
            <a:r>
              <a:rPr lang="en-US" sz="1800" spc="30" dirty="0">
                <a:latin typeface="Cambria"/>
                <a:cs typeface="Cambria"/>
              </a:rPr>
              <a:t> </a:t>
            </a:r>
            <a:r>
              <a:rPr lang="en-US" sz="1800" spc="114" dirty="0">
                <a:latin typeface="Cambria"/>
                <a:cs typeface="Cambria"/>
              </a:rPr>
              <a:t>OF</a:t>
            </a:r>
            <a:r>
              <a:rPr lang="en-US" sz="1800" spc="25" dirty="0">
                <a:latin typeface="Cambria"/>
                <a:cs typeface="Cambria"/>
              </a:rPr>
              <a:t> </a:t>
            </a:r>
            <a:r>
              <a:rPr lang="en-US" sz="1800" spc="140" dirty="0">
                <a:latin typeface="Cambria"/>
                <a:cs typeface="Cambria"/>
              </a:rPr>
              <a:t>EMPLOYE </a:t>
            </a:r>
            <a:r>
              <a:rPr lang="en-US" sz="1800" spc="-335" dirty="0">
                <a:latin typeface="Cambria"/>
                <a:cs typeface="Cambria"/>
              </a:rPr>
              <a:t> </a:t>
            </a:r>
            <a:r>
              <a:rPr lang="en-US" sz="1800" spc="150" dirty="0">
                <a:latin typeface="Cambria"/>
                <a:cs typeface="Cambria"/>
              </a:rPr>
              <a:t>SHOULD</a:t>
            </a:r>
            <a:r>
              <a:rPr lang="en-US" sz="1800" spc="20" dirty="0">
                <a:latin typeface="Cambria"/>
                <a:cs typeface="Cambria"/>
              </a:rPr>
              <a:t> </a:t>
            </a:r>
            <a:r>
              <a:rPr lang="en-US" sz="1800" spc="120" dirty="0">
                <a:latin typeface="Cambria"/>
                <a:cs typeface="Cambria"/>
              </a:rPr>
              <a:t>DECREASE.</a:t>
            </a:r>
            <a:endParaRPr lang="en-US" sz="18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1480" y="139820"/>
            <a:ext cx="8264976" cy="792088"/>
          </a:xfrm>
        </p:spPr>
        <p:txBody>
          <a:bodyPr>
            <a:normAutofit fontScale="90000"/>
          </a:bodyPr>
          <a:lstStyle/>
          <a:p>
            <a:br>
              <a:rPr lang="en-IN" altLang="ko-KR" dirty="0"/>
            </a:br>
            <a:endParaRPr lang="ko-KR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C5051BA-2145-4636-A8F0-B9BF10CFF320}"/>
              </a:ext>
            </a:extLst>
          </p:cNvPr>
          <p:cNvSpPr txBox="1"/>
          <p:nvPr/>
        </p:nvSpPr>
        <p:spPr>
          <a:xfrm>
            <a:off x="683568" y="328369"/>
            <a:ext cx="1385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THEORY:</a:t>
            </a:r>
            <a:endParaRPr sz="2400" dirty="0">
              <a:latin typeface="Georgia"/>
              <a:cs typeface="Georgia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E754881-39A4-4277-BCD4-D6AE0C8D46F5}"/>
              </a:ext>
            </a:extLst>
          </p:cNvPr>
          <p:cNvSpPr txBox="1">
            <a:spLocks/>
          </p:cNvSpPr>
          <p:nvPr/>
        </p:nvSpPr>
        <p:spPr>
          <a:xfrm>
            <a:off x="3557436" y="1277967"/>
            <a:ext cx="30784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200" u="heavy" spc="240" dirty="0">
                <a:solidFill>
                  <a:srgbClr val="BF0000"/>
                </a:solidFill>
                <a:uFill>
                  <a:solidFill>
                    <a:srgbClr val="BF0000"/>
                  </a:solidFill>
                </a:uFill>
                <a:latin typeface="Cambria"/>
                <a:cs typeface="Cambria"/>
              </a:rPr>
              <a:t>Data</a:t>
            </a:r>
            <a:r>
              <a:rPr lang="en-IN" sz="3200" u="heavy" spc="-5" dirty="0">
                <a:solidFill>
                  <a:srgbClr val="BF0000"/>
                </a:solidFill>
                <a:uFill>
                  <a:solidFill>
                    <a:srgbClr val="BF0000"/>
                  </a:solidFill>
                </a:uFill>
                <a:latin typeface="Cambria"/>
                <a:cs typeface="Cambria"/>
              </a:rPr>
              <a:t> </a:t>
            </a:r>
            <a:r>
              <a:rPr lang="en-IN" sz="3200" u="heavy" spc="215" dirty="0">
                <a:solidFill>
                  <a:srgbClr val="BF0000"/>
                </a:solidFill>
                <a:uFill>
                  <a:solidFill>
                    <a:srgbClr val="BF0000"/>
                  </a:solidFill>
                </a:uFill>
                <a:latin typeface="Cambria"/>
                <a:cs typeface="Cambria"/>
              </a:rPr>
              <a:t>Structure:</a:t>
            </a:r>
            <a:endParaRPr lang="en-IN" sz="3200" dirty="0">
              <a:latin typeface="Cambria"/>
              <a:cs typeface="Cambria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3C7E6E3-660E-4BF1-A07B-24EACF60A47B}"/>
              </a:ext>
            </a:extLst>
          </p:cNvPr>
          <p:cNvSpPr txBox="1"/>
          <p:nvPr/>
        </p:nvSpPr>
        <p:spPr>
          <a:xfrm>
            <a:off x="1092531" y="2483166"/>
            <a:ext cx="3287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u="heavy" spc="-8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S</a:t>
            </a:r>
            <a:r>
              <a:rPr sz="3000" b="1" u="heavy" spc="-5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i</a:t>
            </a:r>
            <a:r>
              <a:rPr sz="3000" b="1" u="heavy" spc="-2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n</a:t>
            </a:r>
            <a:r>
              <a:rPr sz="3000" b="1" u="heavy" spc="-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g</a:t>
            </a:r>
            <a:r>
              <a:rPr sz="3000" b="1" u="heavy" spc="-7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l</a:t>
            </a:r>
            <a:r>
              <a:rPr sz="3000" b="1" u="heavy" spc="-114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y</a:t>
            </a:r>
            <a:r>
              <a:rPr sz="3000" b="1" u="heavy" spc="-13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 </a:t>
            </a:r>
            <a:r>
              <a:rPr sz="3000" b="1" u="heavy" spc="1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L</a:t>
            </a:r>
            <a:r>
              <a:rPr sz="3000" b="1" u="heavy" spc="-5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i</a:t>
            </a:r>
            <a:r>
              <a:rPr sz="3000" b="1" u="heavy" spc="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n</a:t>
            </a:r>
            <a:r>
              <a:rPr sz="3000" b="1" u="heavy" spc="-15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k</a:t>
            </a:r>
            <a:r>
              <a:rPr sz="3000" b="1" u="heavy" spc="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e</a:t>
            </a:r>
            <a:r>
              <a:rPr sz="3000" b="1" u="heavy" spc="-4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d</a:t>
            </a:r>
            <a:r>
              <a:rPr sz="3000" b="1" u="heavy" spc="-5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 </a:t>
            </a:r>
            <a:r>
              <a:rPr sz="3000" b="1" u="heavy" spc="1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L</a:t>
            </a:r>
            <a:r>
              <a:rPr sz="3000" b="1" u="heavy" spc="-5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i</a:t>
            </a:r>
            <a:r>
              <a:rPr sz="3000" b="1" u="heavy" spc="5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s</a:t>
            </a:r>
            <a:r>
              <a:rPr sz="3000" b="1" u="heavy" spc="5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t</a:t>
            </a:r>
            <a:r>
              <a:rPr sz="3000" b="1" u="heavy" spc="12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:</a:t>
            </a:r>
            <a:endParaRPr sz="3000" dirty="0">
              <a:latin typeface="Palatino Linotype"/>
              <a:cs typeface="Palatino Linotyp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BE951B-CBA5-4E2A-ACF9-95DA79E4C452}"/>
              </a:ext>
            </a:extLst>
          </p:cNvPr>
          <p:cNvSpPr txBox="1"/>
          <p:nvPr/>
        </p:nvSpPr>
        <p:spPr>
          <a:xfrm>
            <a:off x="708079" y="3914780"/>
            <a:ext cx="7811412" cy="1301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07975">
              <a:lnSpc>
                <a:spcPct val="122700"/>
              </a:lnSpc>
              <a:spcBef>
                <a:spcPts val="100"/>
              </a:spcBef>
            </a:pPr>
            <a:r>
              <a:rPr lang="en-US" sz="1800" b="1" spc="-15" dirty="0">
                <a:latin typeface="Times New Roman"/>
                <a:cs typeface="Times New Roman"/>
              </a:rPr>
              <a:t>IT</a:t>
            </a:r>
            <a:r>
              <a:rPr lang="en-US" sz="1800" b="1" spc="10" dirty="0">
                <a:latin typeface="Times New Roman"/>
                <a:cs typeface="Times New Roman"/>
              </a:rPr>
              <a:t> </a:t>
            </a:r>
            <a:r>
              <a:rPr lang="en-US" sz="1800" b="1" spc="25" dirty="0">
                <a:latin typeface="Times New Roman"/>
                <a:cs typeface="Times New Roman"/>
              </a:rPr>
              <a:t>IS</a:t>
            </a:r>
            <a:r>
              <a:rPr lang="en-US" sz="1800" b="1" spc="10" dirty="0">
                <a:latin typeface="Times New Roman"/>
                <a:cs typeface="Times New Roman"/>
              </a:rPr>
              <a:t> </a:t>
            </a:r>
            <a:r>
              <a:rPr lang="en-US" sz="1800" b="1" spc="-85" dirty="0">
                <a:latin typeface="Times New Roman"/>
                <a:cs typeface="Times New Roman"/>
              </a:rPr>
              <a:t>A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-40" dirty="0">
                <a:latin typeface="Times New Roman"/>
                <a:cs typeface="Times New Roman"/>
              </a:rPr>
              <a:t>LINEAR</a:t>
            </a:r>
            <a:r>
              <a:rPr lang="en-US" sz="1800" b="1" spc="10" dirty="0">
                <a:latin typeface="Times New Roman"/>
                <a:cs typeface="Times New Roman"/>
              </a:rPr>
              <a:t> </a:t>
            </a:r>
            <a:r>
              <a:rPr lang="en-US" sz="1800" b="1" spc="-85" dirty="0">
                <a:latin typeface="Times New Roman"/>
                <a:cs typeface="Times New Roman"/>
              </a:rPr>
              <a:t>DATA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-15" dirty="0">
                <a:latin typeface="Times New Roman"/>
                <a:cs typeface="Times New Roman"/>
              </a:rPr>
              <a:t>STRUCTURE</a:t>
            </a:r>
            <a:r>
              <a:rPr lang="en-US" sz="1800" b="1" spc="10" dirty="0">
                <a:latin typeface="Times New Roman"/>
                <a:cs typeface="Times New Roman"/>
              </a:rPr>
              <a:t> </a:t>
            </a:r>
            <a:r>
              <a:rPr lang="en-US" sz="1800" b="1" spc="5" dirty="0">
                <a:latin typeface="Times New Roman"/>
                <a:cs typeface="Times New Roman"/>
              </a:rPr>
              <a:t>WITH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-40" dirty="0">
                <a:latin typeface="Times New Roman"/>
                <a:cs typeface="Times New Roman"/>
              </a:rPr>
              <a:t>COLLECTION</a:t>
            </a:r>
            <a:r>
              <a:rPr lang="en-US" sz="1800" b="1" spc="10" dirty="0">
                <a:latin typeface="Times New Roman"/>
                <a:cs typeface="Times New Roman"/>
              </a:rPr>
              <a:t> </a:t>
            </a:r>
            <a:r>
              <a:rPr lang="en-US" sz="1800" b="1" spc="-50" dirty="0">
                <a:latin typeface="Times New Roman"/>
                <a:cs typeface="Times New Roman"/>
              </a:rPr>
              <a:t>OF </a:t>
            </a:r>
            <a:r>
              <a:rPr lang="en-US" sz="1800" b="1" spc="-360" dirty="0">
                <a:latin typeface="Times New Roman"/>
                <a:cs typeface="Times New Roman"/>
              </a:rPr>
              <a:t> </a:t>
            </a:r>
            <a:r>
              <a:rPr lang="en-US" sz="1800" b="1" spc="5" dirty="0">
                <a:latin typeface="Times New Roman"/>
                <a:cs typeface="Times New Roman"/>
              </a:rPr>
              <a:t>NODES.</a:t>
            </a:r>
            <a:endParaRPr lang="en-US" sz="1800" dirty="0">
              <a:latin typeface="Times New Roman"/>
              <a:cs typeface="Times New Roman"/>
            </a:endParaRPr>
          </a:p>
          <a:p>
            <a:pPr marL="12700" marR="5080">
              <a:lnSpc>
                <a:spcPct val="122700"/>
              </a:lnSpc>
              <a:spcBef>
                <a:spcPts val="1689"/>
              </a:spcBef>
            </a:pPr>
            <a:r>
              <a:rPr lang="en-US" sz="1800" b="1" spc="-35" dirty="0">
                <a:latin typeface="Times New Roman"/>
                <a:cs typeface="Times New Roman"/>
              </a:rPr>
              <a:t>HERE</a:t>
            </a:r>
            <a:r>
              <a:rPr lang="en-US" sz="1800" b="1" spc="10" dirty="0">
                <a:latin typeface="Times New Roman"/>
                <a:cs typeface="Times New Roman"/>
              </a:rPr>
              <a:t> NODES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-65" dirty="0">
                <a:latin typeface="Times New Roman"/>
                <a:cs typeface="Times New Roman"/>
              </a:rPr>
              <a:t>HAVE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-15" dirty="0">
                <a:latin typeface="Times New Roman"/>
                <a:cs typeface="Times New Roman"/>
              </a:rPr>
              <a:t>MANY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35" dirty="0">
                <a:latin typeface="Times New Roman"/>
                <a:cs typeface="Times New Roman"/>
              </a:rPr>
              <a:t>SUB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-30" dirty="0">
                <a:latin typeface="Times New Roman"/>
                <a:cs typeface="Times New Roman"/>
              </a:rPr>
              <a:t>PARTS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dirty="0">
                <a:latin typeface="Times New Roman"/>
                <a:cs typeface="Times New Roman"/>
              </a:rPr>
              <a:t>BUT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-10" dirty="0">
                <a:latin typeface="Times New Roman"/>
                <a:cs typeface="Times New Roman"/>
              </a:rPr>
              <a:t>ONE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10" dirty="0">
                <a:latin typeface="Times New Roman"/>
                <a:cs typeface="Times New Roman"/>
              </a:rPr>
              <a:t>SUB-FIELD 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5" dirty="0">
                <a:latin typeface="Times New Roman"/>
                <a:cs typeface="Times New Roman"/>
              </a:rPr>
              <a:t>HAS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-20" dirty="0">
                <a:latin typeface="Times New Roman"/>
                <a:cs typeface="Times New Roman"/>
              </a:rPr>
              <a:t>TO</a:t>
            </a:r>
            <a:r>
              <a:rPr lang="en-US" sz="1800" b="1" spc="20" dirty="0">
                <a:latin typeface="Times New Roman"/>
                <a:cs typeface="Times New Roman"/>
              </a:rPr>
              <a:t> </a:t>
            </a:r>
            <a:r>
              <a:rPr lang="en-US" sz="1800" b="1" spc="-25" dirty="0">
                <a:latin typeface="Times New Roman"/>
                <a:cs typeface="Times New Roman"/>
              </a:rPr>
              <a:t>STORE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-20" dirty="0">
                <a:latin typeface="Times New Roman"/>
                <a:cs typeface="Times New Roman"/>
              </a:rPr>
              <a:t>THE</a:t>
            </a:r>
            <a:r>
              <a:rPr lang="en-US" sz="1800" b="1" spc="20" dirty="0">
                <a:latin typeface="Times New Roman"/>
                <a:cs typeface="Times New Roman"/>
              </a:rPr>
              <a:t> </a:t>
            </a:r>
            <a:r>
              <a:rPr lang="en-US" sz="1800" b="1" spc="-5" dirty="0">
                <a:latin typeface="Times New Roman"/>
                <a:cs typeface="Times New Roman"/>
              </a:rPr>
              <a:t>ADDRESS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-50" dirty="0">
                <a:latin typeface="Times New Roman"/>
                <a:cs typeface="Times New Roman"/>
              </a:rPr>
              <a:t>OF</a:t>
            </a:r>
            <a:r>
              <a:rPr lang="en-US" sz="1800" b="1" spc="20" dirty="0">
                <a:latin typeface="Times New Roman"/>
                <a:cs typeface="Times New Roman"/>
              </a:rPr>
              <a:t> </a:t>
            </a:r>
            <a:r>
              <a:rPr lang="en-US" sz="1800" b="1" spc="-15" dirty="0">
                <a:latin typeface="Times New Roman"/>
                <a:cs typeface="Times New Roman"/>
              </a:rPr>
              <a:t>NEXT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-50" dirty="0">
                <a:latin typeface="Times New Roman"/>
                <a:cs typeface="Times New Roman"/>
              </a:rPr>
              <a:t>OF</a:t>
            </a:r>
            <a:r>
              <a:rPr lang="en-US" sz="1800" b="1" spc="20" dirty="0">
                <a:latin typeface="Times New Roman"/>
                <a:cs typeface="Times New Roman"/>
              </a:rPr>
              <a:t> </a:t>
            </a:r>
            <a:r>
              <a:rPr lang="en-US" sz="1800" b="1" spc="-20" dirty="0">
                <a:latin typeface="Times New Roman"/>
                <a:cs typeface="Times New Roman"/>
              </a:rPr>
              <a:t>THE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-15" dirty="0">
                <a:latin typeface="Times New Roman"/>
                <a:cs typeface="Times New Roman"/>
              </a:rPr>
              <a:t>NEXT</a:t>
            </a:r>
            <a:r>
              <a:rPr lang="en-US" sz="1800" b="1" spc="20" dirty="0">
                <a:latin typeface="Times New Roman"/>
                <a:cs typeface="Times New Roman"/>
              </a:rPr>
              <a:t> </a:t>
            </a:r>
            <a:r>
              <a:rPr lang="en-US" sz="1800" b="1" spc="-10" dirty="0">
                <a:latin typeface="Times New Roman"/>
                <a:cs typeface="Times New Roman"/>
              </a:rPr>
              <a:t>NODE.</a:t>
            </a:r>
            <a:endParaRPr lang="en-US"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78A7AE-BC92-4BBD-83C3-0275CCD6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0C142-0788-4B05-9201-CABC4C1CCC07}"/>
              </a:ext>
            </a:extLst>
          </p:cNvPr>
          <p:cNvSpPr txBox="1"/>
          <p:nvPr/>
        </p:nvSpPr>
        <p:spPr>
          <a:xfrm>
            <a:off x="683568" y="404664"/>
            <a:ext cx="6822504" cy="5471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b="1" u="heavy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EXAMPLE:</a:t>
            </a:r>
            <a:endParaRPr lang="en-US"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US"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800" b="1" spc="-15" dirty="0">
                <a:latin typeface="Times New Roman"/>
                <a:cs typeface="Times New Roman"/>
              </a:rPr>
              <a:t>STRUCT </a:t>
            </a:r>
            <a:r>
              <a:rPr lang="en-US" sz="1800" b="1" spc="-45" dirty="0">
                <a:latin typeface="Times New Roman"/>
                <a:cs typeface="Times New Roman"/>
              </a:rPr>
              <a:t>SLL</a:t>
            </a:r>
            <a:endParaRPr lang="en-US"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800" b="1" spc="-40" dirty="0">
                <a:latin typeface="Times New Roman"/>
                <a:cs typeface="Times New Roman"/>
              </a:rPr>
              <a:t>{</a:t>
            </a:r>
            <a:endParaRPr lang="en-US" sz="1800" dirty="0">
              <a:latin typeface="Times New Roman"/>
              <a:cs typeface="Times New Roman"/>
            </a:endParaRPr>
          </a:p>
          <a:p>
            <a:pPr marL="12700" marR="3875404">
              <a:lnSpc>
                <a:spcPct val="122700"/>
              </a:lnSpc>
            </a:pPr>
            <a:r>
              <a:rPr lang="en-US" sz="1800" b="1" spc="10" dirty="0">
                <a:latin typeface="Times New Roman"/>
                <a:cs typeface="Times New Roman"/>
              </a:rPr>
              <a:t>D</a:t>
            </a:r>
            <a:r>
              <a:rPr lang="en-US" sz="1800" b="1" spc="-165" dirty="0">
                <a:latin typeface="Times New Roman"/>
                <a:cs typeface="Times New Roman"/>
              </a:rPr>
              <a:t>A</a:t>
            </a:r>
            <a:r>
              <a:rPr lang="en-US" sz="1800" b="1" spc="-110" dirty="0">
                <a:latin typeface="Times New Roman"/>
                <a:cs typeface="Times New Roman"/>
              </a:rPr>
              <a:t>T</a:t>
            </a:r>
            <a:r>
              <a:rPr lang="en-US" sz="1800" b="1" spc="-165" dirty="0">
                <a:latin typeface="Times New Roman"/>
                <a:cs typeface="Times New Roman"/>
              </a:rPr>
              <a:t>A</a:t>
            </a:r>
            <a:r>
              <a:rPr lang="en-US" sz="1800" b="1" spc="-30" dirty="0">
                <a:latin typeface="Times New Roman"/>
                <a:cs typeface="Times New Roman"/>
              </a:rPr>
              <a:t>T</a:t>
            </a:r>
            <a:r>
              <a:rPr lang="en-US" sz="1800" b="1" spc="-85" dirty="0">
                <a:latin typeface="Times New Roman"/>
                <a:cs typeface="Times New Roman"/>
              </a:rPr>
              <a:t>Y</a:t>
            </a:r>
            <a:r>
              <a:rPr lang="en-US" sz="1800" b="1" spc="30" dirty="0">
                <a:latin typeface="Times New Roman"/>
                <a:cs typeface="Times New Roman"/>
              </a:rPr>
              <a:t>P</a:t>
            </a:r>
            <a:r>
              <a:rPr lang="en-US" sz="1800" b="1" spc="-65" dirty="0">
                <a:latin typeface="Times New Roman"/>
                <a:cs typeface="Times New Roman"/>
              </a:rPr>
              <a:t>E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50" dirty="0">
                <a:latin typeface="Times New Roman"/>
                <a:cs typeface="Times New Roman"/>
              </a:rPr>
              <a:t>N</a:t>
            </a:r>
            <a:r>
              <a:rPr lang="en-US" sz="1800" b="1" spc="-85" dirty="0">
                <a:latin typeface="Times New Roman"/>
                <a:cs typeface="Times New Roman"/>
              </a:rPr>
              <a:t>A</a:t>
            </a:r>
            <a:r>
              <a:rPr lang="en-US" sz="1800" b="1" spc="40" dirty="0">
                <a:latin typeface="Times New Roman"/>
                <a:cs typeface="Times New Roman"/>
              </a:rPr>
              <a:t>M</a:t>
            </a:r>
            <a:r>
              <a:rPr lang="en-US" sz="1800" b="1" spc="-65" dirty="0">
                <a:latin typeface="Times New Roman"/>
                <a:cs typeface="Times New Roman"/>
              </a:rPr>
              <a:t>E</a:t>
            </a:r>
            <a:r>
              <a:rPr lang="en-US" sz="1800" b="1" spc="-145" dirty="0">
                <a:latin typeface="Times New Roman"/>
                <a:cs typeface="Times New Roman"/>
              </a:rPr>
              <a:t>1</a:t>
            </a:r>
            <a:r>
              <a:rPr lang="en-US" sz="1800" b="1" spc="-85" dirty="0">
                <a:latin typeface="Times New Roman"/>
                <a:cs typeface="Times New Roman"/>
              </a:rPr>
              <a:t>;  </a:t>
            </a:r>
            <a:r>
              <a:rPr lang="en-US" sz="1800" b="1" spc="10" dirty="0">
                <a:latin typeface="Times New Roman"/>
                <a:cs typeface="Times New Roman"/>
              </a:rPr>
              <a:t>D</a:t>
            </a:r>
            <a:r>
              <a:rPr lang="en-US" sz="1800" b="1" spc="-165" dirty="0">
                <a:latin typeface="Times New Roman"/>
                <a:cs typeface="Times New Roman"/>
              </a:rPr>
              <a:t>A</a:t>
            </a:r>
            <a:r>
              <a:rPr lang="en-US" sz="1800" b="1" spc="-110" dirty="0">
                <a:latin typeface="Times New Roman"/>
                <a:cs typeface="Times New Roman"/>
              </a:rPr>
              <a:t>T</a:t>
            </a:r>
            <a:r>
              <a:rPr lang="en-US" sz="1800" b="1" spc="-165" dirty="0">
                <a:latin typeface="Times New Roman"/>
                <a:cs typeface="Times New Roman"/>
              </a:rPr>
              <a:t>A</a:t>
            </a:r>
            <a:r>
              <a:rPr lang="en-US" sz="1800" b="1" spc="-30" dirty="0">
                <a:latin typeface="Times New Roman"/>
                <a:cs typeface="Times New Roman"/>
              </a:rPr>
              <a:t>T</a:t>
            </a:r>
            <a:r>
              <a:rPr lang="en-US" sz="1800" b="1" spc="-85" dirty="0">
                <a:latin typeface="Times New Roman"/>
                <a:cs typeface="Times New Roman"/>
              </a:rPr>
              <a:t>Y</a:t>
            </a:r>
            <a:r>
              <a:rPr lang="en-US" sz="1800" b="1" spc="30" dirty="0">
                <a:latin typeface="Times New Roman"/>
                <a:cs typeface="Times New Roman"/>
              </a:rPr>
              <a:t>P</a:t>
            </a:r>
            <a:r>
              <a:rPr lang="en-US" sz="1800" b="1" spc="-65" dirty="0">
                <a:latin typeface="Times New Roman"/>
                <a:cs typeface="Times New Roman"/>
              </a:rPr>
              <a:t>E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50" dirty="0">
                <a:latin typeface="Times New Roman"/>
                <a:cs typeface="Times New Roman"/>
              </a:rPr>
              <a:t>N</a:t>
            </a:r>
            <a:r>
              <a:rPr lang="en-US" sz="1800" b="1" spc="-85" dirty="0">
                <a:latin typeface="Times New Roman"/>
                <a:cs typeface="Times New Roman"/>
              </a:rPr>
              <a:t>A</a:t>
            </a:r>
            <a:r>
              <a:rPr lang="en-US" sz="1800" b="1" spc="40" dirty="0">
                <a:latin typeface="Times New Roman"/>
                <a:cs typeface="Times New Roman"/>
              </a:rPr>
              <a:t>M</a:t>
            </a:r>
            <a:r>
              <a:rPr lang="en-US" sz="1800" b="1" spc="-65" dirty="0">
                <a:latin typeface="Times New Roman"/>
                <a:cs typeface="Times New Roman"/>
              </a:rPr>
              <a:t>E</a:t>
            </a:r>
            <a:r>
              <a:rPr lang="en-US" sz="1800" b="1" spc="45" dirty="0">
                <a:latin typeface="Times New Roman"/>
                <a:cs typeface="Times New Roman"/>
              </a:rPr>
              <a:t>2</a:t>
            </a:r>
            <a:r>
              <a:rPr lang="en-US" sz="1800" b="1" spc="-100" dirty="0">
                <a:latin typeface="Times New Roman"/>
                <a:cs typeface="Times New Roman"/>
              </a:rPr>
              <a:t>;</a:t>
            </a:r>
            <a:endParaRPr lang="en-US" sz="18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409"/>
              </a:spcBef>
            </a:pPr>
            <a:r>
              <a:rPr lang="en-US" sz="1800" b="1" spc="-30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409"/>
              </a:spcBef>
            </a:pPr>
            <a:r>
              <a:rPr lang="en-US" sz="1800" b="1" spc="-30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405"/>
              </a:spcBef>
            </a:pPr>
            <a:r>
              <a:rPr lang="en-US" sz="1800" b="1" spc="-30" dirty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en-US" sz="1800" b="1" spc="-15" dirty="0">
                <a:latin typeface="Times New Roman"/>
                <a:cs typeface="Times New Roman"/>
              </a:rPr>
              <a:t>STRUCT</a:t>
            </a:r>
            <a:r>
              <a:rPr lang="en-US" sz="1800" b="1" spc="-5" dirty="0">
                <a:latin typeface="Times New Roman"/>
                <a:cs typeface="Times New Roman"/>
              </a:rPr>
              <a:t> </a:t>
            </a:r>
            <a:r>
              <a:rPr lang="en-US" sz="1800" b="1" spc="-45" dirty="0">
                <a:latin typeface="Times New Roman"/>
                <a:cs typeface="Times New Roman"/>
              </a:rPr>
              <a:t>SLL</a:t>
            </a:r>
            <a:r>
              <a:rPr lang="en-US" sz="1800" b="1" dirty="0">
                <a:latin typeface="Times New Roman"/>
                <a:cs typeface="Times New Roman"/>
              </a:rPr>
              <a:t> </a:t>
            </a:r>
            <a:r>
              <a:rPr lang="en-US" sz="1800" b="1" spc="-20" dirty="0">
                <a:latin typeface="Times New Roman"/>
                <a:cs typeface="Times New Roman"/>
              </a:rPr>
              <a:t>*NEXT;</a:t>
            </a:r>
            <a:endParaRPr lang="en-US"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800" b="1" spc="-70" dirty="0">
                <a:latin typeface="Times New Roman"/>
                <a:cs typeface="Times New Roman"/>
              </a:rPr>
              <a:t>};</a:t>
            </a:r>
            <a:endParaRPr lang="en-US"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 marL="12700" marR="98425">
              <a:lnSpc>
                <a:spcPct val="122700"/>
              </a:lnSpc>
            </a:pPr>
            <a:r>
              <a:rPr lang="en-US" sz="1800" b="1" spc="-20" dirty="0">
                <a:latin typeface="Times New Roman"/>
                <a:cs typeface="Times New Roman"/>
              </a:rPr>
              <a:t>HERE,THIS</a:t>
            </a:r>
            <a:r>
              <a:rPr lang="en-US" sz="1800" b="1" spc="10" dirty="0">
                <a:latin typeface="Times New Roman"/>
                <a:cs typeface="Times New Roman"/>
              </a:rPr>
              <a:t> </a:t>
            </a:r>
            <a:r>
              <a:rPr lang="en-US" sz="1800" b="1" spc="25" dirty="0">
                <a:latin typeface="Times New Roman"/>
                <a:cs typeface="Times New Roman"/>
              </a:rPr>
              <a:t>IS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-40" dirty="0">
                <a:latin typeface="Times New Roman"/>
                <a:cs typeface="Times New Roman"/>
              </a:rPr>
              <a:t>SELF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-45" dirty="0">
                <a:latin typeface="Times New Roman"/>
                <a:cs typeface="Times New Roman"/>
              </a:rPr>
              <a:t>REFERENTIAL</a:t>
            </a:r>
            <a:r>
              <a:rPr lang="en-US" sz="1800" b="1" spc="10" dirty="0">
                <a:latin typeface="Times New Roman"/>
                <a:cs typeface="Times New Roman"/>
              </a:rPr>
              <a:t> </a:t>
            </a:r>
            <a:r>
              <a:rPr lang="en-US" sz="1800" b="1" spc="-15" dirty="0">
                <a:latin typeface="Times New Roman"/>
                <a:cs typeface="Times New Roman"/>
              </a:rPr>
              <a:t>STRUCTURE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40" dirty="0">
                <a:latin typeface="Times New Roman"/>
                <a:cs typeface="Times New Roman"/>
              </a:rPr>
              <a:t>i.e. </a:t>
            </a:r>
            <a:r>
              <a:rPr lang="en-US" sz="1800" b="1" spc="45" dirty="0">
                <a:latin typeface="Times New Roman"/>
                <a:cs typeface="Times New Roman"/>
              </a:rPr>
              <a:t> </a:t>
            </a:r>
            <a:r>
              <a:rPr lang="en-US" sz="1800" b="1" spc="-15" dirty="0">
                <a:latin typeface="Times New Roman"/>
                <a:cs typeface="Times New Roman"/>
              </a:rPr>
              <a:t>STRUCTURE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5" dirty="0">
                <a:latin typeface="Times New Roman"/>
                <a:cs typeface="Times New Roman"/>
              </a:rPr>
              <a:t>HAS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-15" dirty="0">
                <a:latin typeface="Times New Roman"/>
                <a:cs typeface="Times New Roman"/>
              </a:rPr>
              <a:t>MANY</a:t>
            </a:r>
            <a:r>
              <a:rPr lang="en-US" sz="1800" b="1" spc="20" dirty="0">
                <a:latin typeface="Times New Roman"/>
                <a:cs typeface="Times New Roman"/>
              </a:rPr>
              <a:t> </a:t>
            </a:r>
            <a:r>
              <a:rPr lang="en-US" sz="1800" b="1" spc="-20" dirty="0">
                <a:latin typeface="Times New Roman"/>
                <a:cs typeface="Times New Roman"/>
              </a:rPr>
              <a:t>FIELDS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dirty="0">
                <a:latin typeface="Times New Roman"/>
                <a:cs typeface="Times New Roman"/>
              </a:rPr>
              <a:t>BUT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-10" dirty="0">
                <a:latin typeface="Times New Roman"/>
                <a:cs typeface="Times New Roman"/>
              </a:rPr>
              <a:t>ONE</a:t>
            </a:r>
            <a:r>
              <a:rPr lang="en-US" sz="1800" b="1" spc="20" dirty="0">
                <a:latin typeface="Times New Roman"/>
                <a:cs typeface="Times New Roman"/>
              </a:rPr>
              <a:t> </a:t>
            </a:r>
            <a:r>
              <a:rPr lang="en-US" sz="1800" b="1" spc="-50" dirty="0">
                <a:latin typeface="Times New Roman"/>
                <a:cs typeface="Times New Roman"/>
              </a:rPr>
              <a:t>OF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-20" dirty="0">
                <a:latin typeface="Times New Roman"/>
                <a:cs typeface="Times New Roman"/>
              </a:rPr>
              <a:t>THE</a:t>
            </a:r>
            <a:r>
              <a:rPr lang="en-US" sz="1800" b="1" spc="20" dirty="0">
                <a:latin typeface="Times New Roman"/>
                <a:cs typeface="Times New Roman"/>
              </a:rPr>
              <a:t> </a:t>
            </a:r>
            <a:r>
              <a:rPr lang="en-US" sz="1800" b="1" spc="-25" dirty="0">
                <a:latin typeface="Times New Roman"/>
                <a:cs typeface="Times New Roman"/>
              </a:rPr>
              <a:t>MEMBER </a:t>
            </a:r>
            <a:r>
              <a:rPr lang="en-US" sz="1800" b="1" spc="-360" dirty="0">
                <a:latin typeface="Times New Roman"/>
                <a:cs typeface="Times New Roman"/>
              </a:rPr>
              <a:t> </a:t>
            </a:r>
            <a:r>
              <a:rPr lang="en-US" sz="1800" b="1" spc="-50" dirty="0">
                <a:latin typeface="Times New Roman"/>
                <a:cs typeface="Times New Roman"/>
              </a:rPr>
              <a:t>OF</a:t>
            </a:r>
            <a:r>
              <a:rPr lang="en-US" sz="1800" b="1" spc="10" dirty="0">
                <a:latin typeface="Times New Roman"/>
                <a:cs typeface="Times New Roman"/>
              </a:rPr>
              <a:t> </a:t>
            </a:r>
            <a:r>
              <a:rPr lang="en-US" sz="1800" b="1" spc="-15" dirty="0">
                <a:latin typeface="Times New Roman"/>
                <a:cs typeface="Times New Roman"/>
              </a:rPr>
              <a:t>STRUCTURE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25" dirty="0">
                <a:latin typeface="Times New Roman"/>
                <a:cs typeface="Times New Roman"/>
              </a:rPr>
              <a:t>IS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5" dirty="0">
                <a:latin typeface="Times New Roman"/>
                <a:cs typeface="Times New Roman"/>
              </a:rPr>
              <a:t>POINTING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-20" dirty="0">
                <a:latin typeface="Times New Roman"/>
                <a:cs typeface="Times New Roman"/>
              </a:rPr>
              <a:t>TO</a:t>
            </a:r>
            <a:r>
              <a:rPr lang="en-US" sz="1800" b="1" spc="15" dirty="0">
                <a:latin typeface="Times New Roman"/>
                <a:cs typeface="Times New Roman"/>
              </a:rPr>
              <a:t> </a:t>
            </a:r>
            <a:r>
              <a:rPr lang="en-US" sz="1800" b="1" spc="-15" dirty="0">
                <a:latin typeface="Times New Roman"/>
                <a:cs typeface="Times New Roman"/>
              </a:rPr>
              <a:t>STRUCTURE</a:t>
            </a:r>
            <a:r>
              <a:rPr lang="en-US" sz="1800" b="1" spc="10" dirty="0">
                <a:latin typeface="Times New Roman"/>
                <a:cs typeface="Times New Roman"/>
              </a:rPr>
              <a:t> </a:t>
            </a:r>
            <a:r>
              <a:rPr lang="en-US" sz="1800" b="1" spc="-45" dirty="0">
                <a:latin typeface="Times New Roman"/>
                <a:cs typeface="Times New Roman"/>
              </a:rPr>
              <a:t>ITSELF.</a:t>
            </a:r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5776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2">
            <a:extLst>
              <a:ext uri="{FF2B5EF4-FFF2-40B4-BE49-F238E27FC236}">
                <a16:creationId xmlns:a16="http://schemas.microsoft.com/office/drawing/2014/main" id="{3C26B069-9E56-4C9A-8E03-C7D521E45E29}"/>
              </a:ext>
            </a:extLst>
          </p:cNvPr>
          <p:cNvSpPr txBox="1">
            <a:spLocks/>
          </p:cNvSpPr>
          <p:nvPr/>
        </p:nvSpPr>
        <p:spPr>
          <a:xfrm>
            <a:off x="107504" y="-99392"/>
            <a:ext cx="948590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VISUAL</a:t>
            </a:r>
            <a:r>
              <a:rPr lang="en-IN" spc="-35" dirty="0"/>
              <a:t> </a:t>
            </a:r>
            <a:r>
              <a:rPr lang="en-IN" dirty="0"/>
              <a:t>PRESENTATION</a:t>
            </a:r>
            <a:r>
              <a:rPr lang="en-IN" spc="-30" dirty="0"/>
              <a:t> </a:t>
            </a:r>
            <a:r>
              <a:rPr lang="en-IN" dirty="0"/>
              <a:t>OF</a:t>
            </a:r>
            <a:r>
              <a:rPr lang="en-IN" spc="-30" dirty="0"/>
              <a:t> </a:t>
            </a:r>
            <a:r>
              <a:rPr lang="en-IN" dirty="0"/>
              <a:t>PROJECT: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B6EF55-5FC9-4AE9-859F-28867F3F55B9}"/>
              </a:ext>
            </a:extLst>
          </p:cNvPr>
          <p:cNvSpPr txBox="1"/>
          <p:nvPr/>
        </p:nvSpPr>
        <p:spPr>
          <a:xfrm>
            <a:off x="467544" y="3356992"/>
            <a:ext cx="3960440" cy="3124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180" dirty="0">
                <a:latin typeface="Cambria"/>
                <a:cs typeface="Cambria"/>
              </a:rPr>
              <a:t>HERE,</a:t>
            </a:r>
            <a:r>
              <a:rPr lang="en-US" sz="1800" spc="15" dirty="0">
                <a:latin typeface="Cambria"/>
                <a:cs typeface="Cambria"/>
              </a:rPr>
              <a:t> </a:t>
            </a:r>
            <a:r>
              <a:rPr lang="en-US" sz="1800" spc="135" dirty="0">
                <a:latin typeface="Cambria"/>
                <a:cs typeface="Cambria"/>
              </a:rPr>
              <a:t>WE</a:t>
            </a:r>
            <a:r>
              <a:rPr lang="en-US" sz="1800" spc="15" dirty="0">
                <a:latin typeface="Cambria"/>
                <a:cs typeface="Cambria"/>
              </a:rPr>
              <a:t> </a:t>
            </a:r>
            <a:r>
              <a:rPr lang="en-US" sz="1800" spc="155" dirty="0">
                <a:latin typeface="Cambria"/>
                <a:cs typeface="Cambria"/>
              </a:rPr>
              <a:t>USE</a:t>
            </a:r>
            <a:r>
              <a:rPr lang="en-US" sz="1800" spc="20" dirty="0">
                <a:latin typeface="Cambria"/>
                <a:cs typeface="Cambria"/>
              </a:rPr>
              <a:t> </a:t>
            </a:r>
            <a:r>
              <a:rPr lang="en-US" spc="145" dirty="0">
                <a:latin typeface="Cambria"/>
                <a:cs typeface="Cambria"/>
              </a:rPr>
              <a:t>SIX</a:t>
            </a:r>
            <a:r>
              <a:rPr lang="en-US" sz="1800" spc="15" dirty="0">
                <a:latin typeface="Cambria"/>
                <a:cs typeface="Cambria"/>
              </a:rPr>
              <a:t> </a:t>
            </a:r>
            <a:r>
              <a:rPr lang="en-US" sz="1800" spc="165" dirty="0">
                <a:latin typeface="Cambria"/>
                <a:cs typeface="Cambria"/>
              </a:rPr>
              <a:t>FUNCTION:</a:t>
            </a:r>
            <a:endParaRPr lang="en-US" sz="18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2200" dirty="0">
              <a:latin typeface="Cambria"/>
              <a:cs typeface="Cambria"/>
            </a:endParaRPr>
          </a:p>
          <a:p>
            <a:pPr marL="12700" marR="2007235">
              <a:lnSpc>
                <a:spcPct val="120500"/>
              </a:lnSpc>
            </a:pPr>
            <a:r>
              <a:rPr lang="en-US" sz="1800" spc="185" dirty="0">
                <a:latin typeface="Cambria"/>
                <a:cs typeface="Cambria"/>
              </a:rPr>
              <a:t>node*</a:t>
            </a:r>
            <a:r>
              <a:rPr lang="en-US" sz="1800" spc="-15" dirty="0">
                <a:latin typeface="Cambria"/>
                <a:cs typeface="Cambria"/>
              </a:rPr>
              <a:t> </a:t>
            </a:r>
            <a:r>
              <a:rPr lang="en-US" sz="1800" spc="105" dirty="0">
                <a:latin typeface="Cambria"/>
                <a:cs typeface="Cambria"/>
              </a:rPr>
              <a:t>create(); </a:t>
            </a:r>
            <a:r>
              <a:rPr lang="en-US" sz="1800" spc="-385" dirty="0">
                <a:latin typeface="Cambria"/>
                <a:cs typeface="Cambria"/>
              </a:rPr>
              <a:t> </a:t>
            </a:r>
            <a:r>
              <a:rPr lang="en-US" sz="1800" spc="114" dirty="0">
                <a:latin typeface="Cambria"/>
                <a:cs typeface="Cambria"/>
              </a:rPr>
              <a:t>Void </a:t>
            </a:r>
            <a:r>
              <a:rPr lang="en-US" sz="1800" spc="100" dirty="0">
                <a:latin typeface="Cambria"/>
                <a:cs typeface="Cambria"/>
              </a:rPr>
              <a:t>reserve(); </a:t>
            </a:r>
            <a:r>
              <a:rPr lang="en-US" sz="1800" spc="-385" dirty="0">
                <a:latin typeface="Cambria"/>
                <a:cs typeface="Cambria"/>
              </a:rPr>
              <a:t> </a:t>
            </a:r>
            <a:r>
              <a:rPr lang="en-US" sz="1800" spc="114" dirty="0">
                <a:latin typeface="Cambria"/>
                <a:cs typeface="Cambria"/>
              </a:rPr>
              <a:t>Void </a:t>
            </a:r>
            <a:r>
              <a:rPr lang="en-US" sz="1800" spc="120" dirty="0">
                <a:latin typeface="Cambria"/>
                <a:cs typeface="Cambria"/>
              </a:rPr>
              <a:t>cancel(); </a:t>
            </a:r>
            <a:r>
              <a:rPr lang="en-US" sz="1800" spc="125" dirty="0">
                <a:latin typeface="Cambria"/>
                <a:cs typeface="Cambria"/>
              </a:rPr>
              <a:t> </a:t>
            </a:r>
            <a:r>
              <a:rPr lang="en-US" sz="1800" spc="114" dirty="0">
                <a:latin typeface="Cambria"/>
                <a:cs typeface="Cambria"/>
              </a:rPr>
              <a:t>Void seat();</a:t>
            </a:r>
          </a:p>
          <a:p>
            <a:pPr marL="12700" marR="2007235">
              <a:lnSpc>
                <a:spcPct val="120500"/>
              </a:lnSpc>
            </a:pPr>
            <a:r>
              <a:rPr lang="en-US" sz="1800" spc="114" dirty="0">
                <a:latin typeface="Cambria"/>
                <a:cs typeface="Cambria"/>
              </a:rPr>
              <a:t>Void display(); </a:t>
            </a:r>
            <a:r>
              <a:rPr lang="en-US" sz="1800" spc="-385" dirty="0">
                <a:latin typeface="Cambria"/>
                <a:cs typeface="Cambria"/>
              </a:rPr>
              <a:t> </a:t>
            </a:r>
            <a:r>
              <a:rPr lang="en-US" sz="1800" spc="114" dirty="0">
                <a:latin typeface="Cambria"/>
                <a:cs typeface="Cambria"/>
              </a:rPr>
              <a:t>Void</a:t>
            </a:r>
            <a:r>
              <a:rPr lang="en-US" sz="1800" spc="20" dirty="0">
                <a:latin typeface="Cambria"/>
                <a:cs typeface="Cambria"/>
              </a:rPr>
              <a:t> </a:t>
            </a:r>
            <a:r>
              <a:rPr lang="en-US" sz="1800" spc="145" dirty="0">
                <a:latin typeface="Cambria"/>
                <a:cs typeface="Cambria"/>
              </a:rPr>
              <a:t>main();</a:t>
            </a:r>
            <a:endParaRPr lang="en-US" sz="18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en-US" sz="255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ko-KR" dirty="0"/>
          </a:p>
          <a:p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03140" y="309100"/>
            <a:ext cx="6649180" cy="796908"/>
          </a:xfrm>
        </p:spPr>
        <p:txBody>
          <a:bodyPr>
            <a:normAutofit fontScale="90000"/>
          </a:bodyPr>
          <a:lstStyle/>
          <a:p>
            <a:br>
              <a:rPr lang="en-IN" altLang="ko-KR" dirty="0"/>
            </a:b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9197-4776-493B-9532-3CF51948307A}"/>
              </a:ext>
            </a:extLst>
          </p:cNvPr>
          <p:cNvSpPr txBox="1"/>
          <p:nvPr/>
        </p:nvSpPr>
        <p:spPr>
          <a:xfrm>
            <a:off x="827584" y="275194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150" dirty="0">
                <a:latin typeface="Cambria"/>
                <a:cs typeface="Cambria"/>
              </a:rPr>
              <a:t>This</a:t>
            </a:r>
            <a:r>
              <a:rPr lang="en-US" sz="1800" spc="25" dirty="0">
                <a:latin typeface="Cambria"/>
                <a:cs typeface="Cambria"/>
              </a:rPr>
              <a:t> </a:t>
            </a:r>
            <a:r>
              <a:rPr lang="en-US" sz="1800" spc="114" dirty="0">
                <a:latin typeface="Cambria"/>
                <a:cs typeface="Cambria"/>
              </a:rPr>
              <a:t>is</a:t>
            </a:r>
            <a:r>
              <a:rPr lang="en-US" sz="1800" spc="25" dirty="0">
                <a:latin typeface="Cambria"/>
                <a:cs typeface="Cambria"/>
              </a:rPr>
              <a:t> </a:t>
            </a:r>
            <a:r>
              <a:rPr lang="en-US" sz="1800" spc="135" dirty="0">
                <a:latin typeface="Cambria"/>
                <a:cs typeface="Cambria"/>
              </a:rPr>
              <a:t>the</a:t>
            </a:r>
            <a:r>
              <a:rPr lang="en-US" sz="1800" spc="25" dirty="0">
                <a:latin typeface="Cambria"/>
                <a:cs typeface="Cambria"/>
              </a:rPr>
              <a:t> </a:t>
            </a:r>
            <a:r>
              <a:rPr lang="en-US" sz="1800" spc="114" dirty="0">
                <a:latin typeface="Cambria"/>
                <a:cs typeface="Cambria"/>
              </a:rPr>
              <a:t>structure</a:t>
            </a:r>
            <a:r>
              <a:rPr lang="en-US" sz="1800" spc="30" dirty="0">
                <a:latin typeface="Cambria"/>
                <a:cs typeface="Cambria"/>
              </a:rPr>
              <a:t> </a:t>
            </a:r>
            <a:r>
              <a:rPr lang="en-US" sz="1800" spc="145" dirty="0">
                <a:latin typeface="Cambria"/>
                <a:cs typeface="Cambria"/>
              </a:rPr>
              <a:t>deﬁnition: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F39A36-0EDC-4187-B159-7FA20E5B3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73" y="1553819"/>
            <a:ext cx="4541914" cy="2263336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B7B50F55-51E4-4A49-8A4E-44E2197C6A2E}"/>
              </a:ext>
            </a:extLst>
          </p:cNvPr>
          <p:cNvSpPr txBox="1"/>
          <p:nvPr/>
        </p:nvSpPr>
        <p:spPr>
          <a:xfrm>
            <a:off x="558580" y="4102214"/>
            <a:ext cx="430085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u="heavy" spc="17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FUNCTION</a:t>
            </a:r>
            <a:r>
              <a:rPr sz="1900" u="heavy" spc="2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4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FOR</a:t>
            </a:r>
            <a:r>
              <a:rPr sz="1900" u="heavy" spc="2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7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CREATING</a:t>
            </a:r>
            <a:r>
              <a:rPr sz="1900" u="heavy" spc="2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3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A</a:t>
            </a:r>
            <a:r>
              <a:rPr sz="1900" u="heavy" spc="25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 </a:t>
            </a:r>
            <a:r>
              <a:rPr sz="1900" u="heavy" spc="160" dirty="0">
                <a:uFill>
                  <a:solidFill>
                    <a:srgbClr val="000000"/>
                  </a:solidFill>
                </a:uFill>
                <a:latin typeface="Cambria"/>
                <a:cs typeface="Cambria"/>
              </a:rPr>
              <a:t>NODE:</a:t>
            </a:r>
            <a:endParaRPr sz="1900" dirty="0">
              <a:latin typeface="Cambria"/>
              <a:cs typeface="Cambri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D9A81E-E86E-44D1-99FE-C75AE7C93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411" y="4626055"/>
            <a:ext cx="4713135" cy="13336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15136</TotalTime>
  <Words>608</Words>
  <Application>Microsoft Office PowerPoint</Application>
  <PresentationFormat>On-screen Show (4:3)</PresentationFormat>
  <Paragraphs>129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Verdana</vt:lpstr>
      <vt:lpstr>Georgia</vt:lpstr>
      <vt:lpstr>Arial MT</vt:lpstr>
      <vt:lpstr>Palatino Linotype</vt:lpstr>
      <vt:lpstr>Wingdings</vt:lpstr>
      <vt:lpstr>Arial</vt:lpstr>
      <vt:lpstr>Times New Roman</vt:lpstr>
      <vt:lpstr>맑은 고딕</vt:lpstr>
      <vt:lpstr>Calibri Light</vt:lpstr>
      <vt:lpstr>굴림체</vt:lpstr>
      <vt:lpstr>Cambria</vt:lpstr>
      <vt:lpstr>Arial Rounded MT Bold</vt:lpstr>
      <vt:lpstr>Calibri</vt:lpstr>
      <vt:lpstr>Office 테마</vt:lpstr>
      <vt:lpstr> </vt:lpstr>
      <vt:lpstr>TRAIN   TICKET RESERVATION SYSTEM </vt:lpstr>
      <vt:lpstr>PowerPoint Presentation</vt:lpstr>
      <vt:lpstr>PowerPoint Presentation</vt:lpstr>
      <vt:lpstr>PowerPoint Presentation</vt:lpstr>
      <vt:lpstr> </vt:lpstr>
      <vt:lpstr> </vt:lpstr>
      <vt:lpstr>PowerPoint Presentation</vt:lpstr>
      <vt:lpstr> </vt:lpstr>
      <vt:lpstr> </vt:lpstr>
      <vt:lpstr>PowerPoint Presentation</vt:lpstr>
      <vt:lpstr>FUNCTION FOR CANCELLING THE RESERVED SEAT: </vt:lpstr>
      <vt:lpstr> </vt:lpstr>
      <vt:lpstr> </vt:lpstr>
      <vt:lpstr> MAIN FUNCTION:</vt:lpstr>
      <vt:lpstr> 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Ayush raj</cp:lastModifiedBy>
  <cp:revision>10</cp:revision>
  <dcterms:created xsi:type="dcterms:W3CDTF">2010-02-01T08:03:16Z</dcterms:created>
  <dcterms:modified xsi:type="dcterms:W3CDTF">2022-03-04T14:48:32Z</dcterms:modified>
  <cp:category>www.slidemembers.com</cp:category>
</cp:coreProperties>
</file>